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281" r:id="rId3"/>
    <p:sldId id="294" r:id="rId4"/>
    <p:sldId id="300" r:id="rId5"/>
    <p:sldId id="289" r:id="rId6"/>
    <p:sldId id="295" r:id="rId7"/>
    <p:sldId id="298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FE2"/>
    <a:srgbClr val="5266B7"/>
    <a:srgbClr val="242E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Amel\circ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Amel\circ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Amel\circ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Amel\circ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Database-%20Yogurt%20Proteic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Database-%20Yogurt%20Proteic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Database-%20Yogurt%20Proteic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Database-%20Yogurt%20Proteic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Database-%20Yogurt%20Proteic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Linkedin\_Analisi%20categorie\Database-%20Yogurt%20Proteic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Amel\circ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penstor\CustomerService\MARKETING\Amel\circ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2738871700112"/>
          <c:y val="7.0205591320035982E-2"/>
          <c:w val="0.69314481732953226"/>
          <c:h val="0.8595888173599279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prstGeom prst="rect">
          <a:avLst/>
        </a:prstGeom>
        <a:noFill/>
        <a:ln w="9971">
          <a:noFill/>
        </a:ln>
        <a:effectLst/>
      </c:spPr>
    </c:plotArea>
    <c:plotVisOnly val="1"/>
    <c:dispBlanksAs val="gap"/>
    <c:showDLblsOverMax val="0"/>
  </c:chart>
  <c:spPr bwMode="auto">
    <a:xfrm>
      <a:off x="625849" y="377118"/>
      <a:ext cx="3147563" cy="2536335"/>
    </a:xfrm>
    <a:prstGeom prst="rect">
      <a:avLst/>
    </a:prstGeom>
    <a:noFill/>
    <a:ln w="9525" cap="flat" cmpd="sng" algn="ctr">
      <a:noFill/>
      <a:prstDash val="solid"/>
      <a:round/>
    </a:ln>
    <a:effectLst/>
  </c:spPr>
  <c:txPr>
    <a:bodyPr/>
    <a:lstStyle/>
    <a:p>
      <a:pPr>
        <a:defRPr sz="400" b="0" i="0" u="none" strike="noStrike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03998958208987E-2"/>
          <c:y val="0"/>
          <c:w val="0.99975972904961297"/>
          <c:h val="1"/>
        </c:manualLayout>
      </c:layout>
      <c:doughnutChart>
        <c:varyColors val="1"/>
        <c:ser>
          <c:idx val="0"/>
          <c:order val="0"/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242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D-484A-AFF1-429941D80BA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D-484A-AFF1-429941D80BAB}"/>
              </c:ext>
            </c:extLst>
          </c:dPt>
          <c:dLbls>
            <c:delete val="1"/>
          </c:dLbls>
          <c:val>
            <c:numRef>
              <c:f>'db kpis'!$W$16:$W$17</c:f>
              <c:numCache>
                <c:formatCode>0.0</c:formatCode>
                <c:ptCount val="2"/>
                <c:pt idx="0">
                  <c:v>75.099999999999994</c:v>
                </c:pt>
                <c:pt idx="1">
                  <c:v>24.900000000000006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3D-484A-AFF1-429941D80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03998958208987E-2"/>
          <c:y val="0"/>
          <c:w val="0.99975972904961297"/>
          <c:h val="1"/>
        </c:manualLayout>
      </c:layout>
      <c:doughnutChart>
        <c:varyColors val="1"/>
        <c:ser>
          <c:idx val="0"/>
          <c:order val="0"/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1B-4790-A949-99DB0EFAB7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1B-4790-A949-99DB0EFAB7CF}"/>
              </c:ext>
            </c:extLst>
          </c:dPt>
          <c:dLbls>
            <c:delete val="1"/>
          </c:dLbls>
          <c:val>
            <c:numRef>
              <c:f>'db kpis'!$W$16:$W$17</c:f>
              <c:numCache>
                <c:formatCode>0.0</c:formatCode>
                <c:ptCount val="2"/>
                <c:pt idx="0">
                  <c:v>75.099999999999994</c:v>
                </c:pt>
                <c:pt idx="1">
                  <c:v>24.900000000000006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1B-4790-A949-99DB0EFAB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03998958208987E-2"/>
          <c:y val="0"/>
          <c:w val="0.99975972904961297"/>
          <c:h val="1"/>
        </c:manualLayout>
      </c:layout>
      <c:doughnutChart>
        <c:varyColors val="1"/>
        <c:ser>
          <c:idx val="0"/>
          <c:order val="0"/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242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D1-4B9D-A347-B70D45F50C24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1-4B9D-A347-B70D45F50C24}"/>
              </c:ext>
            </c:extLst>
          </c:dPt>
          <c:dLbls>
            <c:delete val="1"/>
          </c:dLbls>
          <c:val>
            <c:numRef>
              <c:f>'db kpis'!$W$16:$W$17</c:f>
              <c:numCache>
                <c:formatCode>0.0</c:formatCode>
                <c:ptCount val="2"/>
                <c:pt idx="0">
                  <c:v>75.099999999999994</c:v>
                </c:pt>
                <c:pt idx="1">
                  <c:v>24.900000000000006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1-4B9D-A347-B70D45F50C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03998958208987E-2"/>
          <c:y val="0"/>
          <c:w val="0.99975972904961297"/>
          <c:h val="1"/>
        </c:manualLayout>
      </c:layout>
      <c:doughnutChart>
        <c:varyColors val="1"/>
        <c:ser>
          <c:idx val="0"/>
          <c:order val="0"/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C-4CB1-AA56-A8E23A9FA2C9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C-4CB1-AA56-A8E23A9FA2C9}"/>
              </c:ext>
            </c:extLst>
          </c:dPt>
          <c:dLbls>
            <c:delete val="1"/>
          </c:dLbls>
          <c:val>
            <c:numRef>
              <c:f>'db kpis'!$W$16:$W$17</c:f>
              <c:numCache>
                <c:formatCode>0.0</c:formatCode>
                <c:ptCount val="2"/>
                <c:pt idx="0">
                  <c:v>75.099999999999994</c:v>
                </c:pt>
                <c:pt idx="1">
                  <c:v>24.900000000000006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6C-4CB1-AA56-A8E23A9FA2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#Referenze</a:t>
            </a:r>
            <a:r>
              <a:rPr lang="en-US" baseline="0"/>
              <a:t> Categorie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19895831002837"/>
          <c:y val="0.13984154466169099"/>
          <c:w val="0.81246389643103267"/>
          <c:h val="0.49648718178239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2E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C-4803-A1F6-A5383659459E}"/>
              </c:ext>
            </c:extLst>
          </c:dPt>
          <c:dPt>
            <c:idx val="1"/>
            <c:invertIfNegative val="0"/>
            <c:bubble3D val="0"/>
            <c:spPr>
              <a:solidFill>
                <a:srgbClr val="5266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C-4803-A1F6-A5383659459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C-4803-A1F6-A5383659459E}"/>
              </c:ext>
            </c:extLst>
          </c:dPt>
          <c:dPt>
            <c:idx val="3"/>
            <c:invertIfNegative val="0"/>
            <c:bubble3D val="0"/>
            <c:spPr>
              <a:solidFill>
                <a:srgbClr val="B7BF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C-4803-A1F6-A5383659459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C-4803-A1F6-A5383659459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C-4803-A1F6-A5383659459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CC-4803-A1F6-A5383659459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CC-4803-A1F6-A5383659459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CC-4803-A1F6-A5383659459E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CC-4803-A1F6-A5383659459E}"/>
              </c:ext>
            </c:extLst>
          </c:dPt>
          <c:cat>
            <c:strRef>
              <c:f>reparto!$N$8:$N$18</c:f>
              <c:strCache>
                <c:ptCount val="11"/>
                <c:pt idx="0">
                  <c:v>   INTERO GUSTI</c:v>
                </c:pt>
                <c:pt idx="1">
                  <c:v>   SALUTISTICO</c:v>
                </c:pt>
                <c:pt idx="2">
                  <c:v>   FUNZIONALE</c:v>
                </c:pt>
                <c:pt idx="3">
                  <c:v>   COLATO</c:v>
                </c:pt>
                <c:pt idx="4">
                  <c:v>   DOPPIA VASCHETTA</c:v>
                </c:pt>
                <c:pt idx="5">
                  <c:v>   BIANCO</c:v>
                </c:pt>
                <c:pt idx="6">
                  <c:v>   LIGHT GUSTI</c:v>
                </c:pt>
                <c:pt idx="7">
                  <c:v>   BAMBINO</c:v>
                </c:pt>
                <c:pt idx="8">
                  <c:v>   BIOLOGICO</c:v>
                </c:pt>
                <c:pt idx="9">
                  <c:v>   PROTEICO</c:v>
                </c:pt>
                <c:pt idx="10">
                  <c:v>   BERE</c:v>
                </c:pt>
              </c:strCache>
            </c:strRef>
          </c:cat>
          <c:val>
            <c:numRef>
              <c:f>reparto!$O$8:$O$18</c:f>
              <c:numCache>
                <c:formatCode>#,##0.0</c:formatCode>
                <c:ptCount val="11"/>
                <c:pt idx="0">
                  <c:v>69.526075022872831</c:v>
                </c:pt>
                <c:pt idx="1">
                  <c:v>69.500457456541625</c:v>
                </c:pt>
                <c:pt idx="2">
                  <c:v>49.847209515096068</c:v>
                </c:pt>
                <c:pt idx="3">
                  <c:v>49.502287282708146</c:v>
                </c:pt>
                <c:pt idx="4">
                  <c:v>29.871912168344007</c:v>
                </c:pt>
                <c:pt idx="5">
                  <c:v>22.089661482159194</c:v>
                </c:pt>
                <c:pt idx="6">
                  <c:v>13.96523330283623</c:v>
                </c:pt>
                <c:pt idx="7">
                  <c:v>13.004752851711027</c:v>
                </c:pt>
                <c:pt idx="8">
                  <c:v>11.833795013850416</c:v>
                </c:pt>
                <c:pt idx="9">
                  <c:v>11.107011070110701</c:v>
                </c:pt>
                <c:pt idx="10">
                  <c:v>5.7027027027027026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8CC-4803-A1F6-A53836594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5"/>
        <c:axId val="921179040"/>
        <c:axId val="921185760"/>
      </c:barChart>
      <c:catAx>
        <c:axId val="9211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185760"/>
        <c:crosses val="autoZero"/>
        <c:auto val="1"/>
        <c:lblAlgn val="ctr"/>
        <c:lblOffset val="100"/>
        <c:noMultiLvlLbl val="0"/>
      </c:catAx>
      <c:valAx>
        <c:axId val="92118576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#Referenze</a:t>
                </a:r>
              </a:p>
            </c:rich>
          </c:tx>
          <c:layout>
            <c:manualLayout>
              <c:xMode val="edge"/>
              <c:yMode val="edge"/>
              <c:x val="1.2759171935769325E-2"/>
              <c:y val="0.290118110236220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17904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I Principali Player - Le quote</a:t>
            </a:r>
          </a:p>
        </c:rich>
      </c:tx>
      <c:layout>
        <c:manualLayout>
          <c:xMode val="edge"/>
          <c:yMode val="edge"/>
          <c:x val="0.343821035456799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49005943222614"/>
          <c:y val="7.6698716680515436E-2"/>
          <c:w val="0.88193132798463281"/>
          <c:h val="0.73542185907745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Trend!$K$27</c:f>
              <c:strCache>
                <c:ptCount val="1"/>
                <c:pt idx="0">
                  <c:v>   INTERO GUSTI</c:v>
                </c:pt>
              </c:strCache>
            </c:strRef>
          </c:tx>
          <c:spPr>
            <a:solidFill>
              <a:srgbClr val="242E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Trend!$L$27:$M$27</c:f>
              <c:numCache>
                <c:formatCode>#,##0.0</c:formatCode>
                <c:ptCount val="2"/>
                <c:pt idx="0">
                  <c:v>20.143190752241829</c:v>
                </c:pt>
                <c:pt idx="1">
                  <c:v>22.121030482597138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3-43E6-B835-A34DCD674D69}"/>
            </c:ext>
          </c:extLst>
        </c:ser>
        <c:ser>
          <c:idx val="1"/>
          <c:order val="1"/>
          <c:tx>
            <c:strRef>
              <c:f>Trend!$K$28</c:f>
              <c:strCache>
                <c:ptCount val="1"/>
                <c:pt idx="0">
                  <c:v>   SALUTISTICO</c:v>
                </c:pt>
              </c:strCache>
            </c:strRef>
          </c:tx>
          <c:spPr>
            <a:solidFill>
              <a:srgbClr val="5266B7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83-43E6-B835-A34DCD67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Trend!$L$28:$M$28</c:f>
              <c:numCache>
                <c:formatCode>#,##0.0</c:formatCode>
                <c:ptCount val="2"/>
                <c:pt idx="0">
                  <c:v>20.135768795442917</c:v>
                </c:pt>
                <c:pt idx="1">
                  <c:v>17.64604954102915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3-43E6-B835-A34DCD674D69}"/>
            </c:ext>
          </c:extLst>
        </c:ser>
        <c:ser>
          <c:idx val="2"/>
          <c:order val="2"/>
          <c:tx>
            <c:strRef>
              <c:f>Trend!$K$29</c:f>
              <c:strCache>
                <c:ptCount val="1"/>
                <c:pt idx="0">
                  <c:v>   FUNZIONALE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Trend!$L$29:$M$29</c:f>
              <c:numCache>
                <c:formatCode>#,##0.0</c:formatCode>
                <c:ptCount val="2"/>
                <c:pt idx="0">
                  <c:v>14.441802581250546</c:v>
                </c:pt>
                <c:pt idx="1">
                  <c:v>14.920823194758908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3-43E6-B835-A34DCD674D69}"/>
            </c:ext>
          </c:extLst>
        </c:ser>
        <c:ser>
          <c:idx val="3"/>
          <c:order val="3"/>
          <c:tx>
            <c:strRef>
              <c:f>Trend!$K$30</c:f>
              <c:strCache>
                <c:ptCount val="1"/>
                <c:pt idx="0">
                  <c:v>   COLATO</c:v>
                </c:pt>
              </c:strCache>
            </c:strRef>
          </c:tx>
          <c:spPr>
            <a:solidFill>
              <a:srgbClr val="B7BFE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Trend!$L$30:$M$30</c:f>
              <c:numCache>
                <c:formatCode>#,##0.0</c:formatCode>
                <c:ptCount val="2"/>
                <c:pt idx="0">
                  <c:v>14.341871234350936</c:v>
                </c:pt>
                <c:pt idx="1">
                  <c:v>13.041039728122406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83-43E6-B835-A34DCD674D69}"/>
            </c:ext>
          </c:extLst>
        </c:ser>
        <c:ser>
          <c:idx val="4"/>
          <c:order val="4"/>
          <c:tx>
            <c:strRef>
              <c:f>Trend!$K$31</c:f>
              <c:strCache>
                <c:ptCount val="1"/>
                <c:pt idx="0">
                  <c:v>   DOPPIA VASCHETTA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Trend!$L$31:$M$31</c:f>
              <c:numCache>
                <c:formatCode>#,##0.0</c:formatCode>
                <c:ptCount val="2"/>
                <c:pt idx="0">
                  <c:v>8.6545317673004476</c:v>
                </c:pt>
                <c:pt idx="1">
                  <c:v>8.1778009769870064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83-43E6-B835-A34DCD674D69}"/>
            </c:ext>
          </c:extLst>
        </c:ser>
        <c:ser>
          <c:idx val="5"/>
          <c:order val="5"/>
          <c:tx>
            <c:strRef>
              <c:f>Trend!$K$32</c:f>
              <c:strCache>
                <c:ptCount val="1"/>
                <c:pt idx="0">
                  <c:v>   BIANCO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Trend!$L$32:$M$32</c:f>
              <c:numCache>
                <c:formatCode>#,##0.0</c:formatCode>
                <c:ptCount val="2"/>
                <c:pt idx="0">
                  <c:v>6.3998473197458505</c:v>
                </c:pt>
                <c:pt idx="1">
                  <c:v>8.688626602422449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3-43E6-B835-A34DCD674D69}"/>
            </c:ext>
          </c:extLst>
        </c:ser>
        <c:ser>
          <c:idx val="6"/>
          <c:order val="6"/>
          <c:tx>
            <c:strRef>
              <c:f>Trend!$K$33</c:f>
              <c:strCache>
                <c:ptCount val="1"/>
                <c:pt idx="0">
                  <c:v>   LIGHT GUSTI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9540229885057472"/>
                  <c:y val="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83-43E6-B835-A34DCD67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Trend!$L$33:$M$33</c:f>
              <c:numCache>
                <c:formatCode>#,##0.0</c:formatCode>
                <c:ptCount val="2"/>
                <c:pt idx="0">
                  <c:v>4.0460267349486694</c:v>
                </c:pt>
                <c:pt idx="1">
                  <c:v>5.140671594453659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83-43E6-B835-A34DCD674D69}"/>
            </c:ext>
          </c:extLst>
        </c:ser>
        <c:ser>
          <c:idx val="7"/>
          <c:order val="7"/>
          <c:tx>
            <c:strRef>
              <c:f>Trend!$K$34</c:f>
              <c:strCache>
                <c:ptCount val="1"/>
                <c:pt idx="0">
                  <c:v>   BAMBINO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9540229885057472"/>
                  <c:y val="3.3862433862433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83-43E6-B835-A34DCD674D69}"/>
                </c:ext>
              </c:extLst>
            </c:dLbl>
            <c:dLbl>
              <c:idx val="1"/>
              <c:layout>
                <c:manualLayout>
                  <c:x val="0.17241379310344829"/>
                  <c:y val="4.232804232804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83-43E6-B835-A34DCD67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Trend!$L$34:$M$34</c:f>
              <c:numCache>
                <c:formatCode>#,##0.0</c:formatCode>
                <c:ptCount val="2"/>
                <c:pt idx="0">
                  <c:v>3.6264211059245772</c:v>
                </c:pt>
                <c:pt idx="1">
                  <c:v>3.4041459346865679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83-43E6-B835-A34DCD674D69}"/>
            </c:ext>
          </c:extLst>
        </c:ser>
        <c:ser>
          <c:idx val="8"/>
          <c:order val="8"/>
          <c:tx>
            <c:strRef>
              <c:f>Trend!$K$35</c:f>
              <c:strCache>
                <c:ptCount val="1"/>
                <c:pt idx="0">
                  <c:v>   BIOLOGICO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9157088122605365"/>
                  <c:y val="8.4656084656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83-43E6-B835-A34DCD674D69}"/>
                </c:ext>
              </c:extLst>
            </c:dLbl>
            <c:dLbl>
              <c:idx val="1"/>
              <c:layout>
                <c:manualLayout>
                  <c:x val="0.17816091954022975"/>
                  <c:y val="4.2328042328042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83-43E6-B835-A34DCD67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Trend!$L$35:$M$35</c:f>
              <c:numCache>
                <c:formatCode>#,##0.0</c:formatCode>
                <c:ptCount val="2"/>
                <c:pt idx="0">
                  <c:v>3.3971356548153917</c:v>
                </c:pt>
                <c:pt idx="1">
                  <c:v>3.0502956078636081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83-43E6-B835-A34DCD674D69}"/>
            </c:ext>
          </c:extLst>
        </c:ser>
        <c:ser>
          <c:idx val="9"/>
          <c:order val="9"/>
          <c:tx>
            <c:strRef>
              <c:f>Trend!$K$36</c:f>
              <c:strCache>
                <c:ptCount val="1"/>
                <c:pt idx="0">
                  <c:v>   PROTEICO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Trend!$L$36:$M$36</c:f>
              <c:numCache>
                <c:formatCode>#,##0.0</c:formatCode>
                <c:ptCount val="2"/>
                <c:pt idx="0">
                  <c:v>3.1914414235313138</c:v>
                </c:pt>
                <c:pt idx="1">
                  <c:v>2.4089000533138787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A83-43E6-B835-A34DCD674D69}"/>
            </c:ext>
          </c:extLst>
        </c:ser>
        <c:ser>
          <c:idx val="10"/>
          <c:order val="10"/>
          <c:tx>
            <c:strRef>
              <c:f>Trend!$K$37</c:f>
              <c:strCache>
                <c:ptCount val="1"/>
                <c:pt idx="0">
                  <c:v>   BERE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8965517241379309"/>
                  <c:y val="-4.2328042328042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83-43E6-B835-A34DCD674D69}"/>
                </c:ext>
              </c:extLst>
            </c:dLbl>
            <c:dLbl>
              <c:idx val="1"/>
              <c:layout>
                <c:manualLayout>
                  <c:x val="0.17624521072796934"/>
                  <c:y val="-8.4656084656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83-43E6-B835-A34DCD674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Trend!$L$37:$M$37</c:f>
              <c:numCache>
                <c:formatCode>#,##0.0</c:formatCode>
                <c:ptCount val="2"/>
                <c:pt idx="0">
                  <c:v>1.6219626304475174</c:v>
                </c:pt>
                <c:pt idx="1">
                  <c:v>1.4006162837652318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A83-43E6-B835-A34DCD674D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9914767"/>
        <c:axId val="959915247"/>
      </c:barChart>
      <c:catAx>
        <c:axId val="95991476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it-IT" dirty="0" err="1"/>
                  <a:t>QSpazio</a:t>
                </a:r>
                <a:r>
                  <a:rPr lang="it-IT" baseline="0" dirty="0"/>
                  <a:t>                                                    </a:t>
                </a:r>
                <a:r>
                  <a:rPr lang="it-IT" baseline="0" dirty="0" err="1"/>
                  <a:t>QAss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959915247"/>
        <c:crosses val="autoZero"/>
        <c:auto val="1"/>
        <c:lblAlgn val="ctr"/>
        <c:lblOffset val="100"/>
        <c:noMultiLvlLbl val="0"/>
      </c:catAx>
      <c:valAx>
        <c:axId val="959915247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dirty="0"/>
                  <a:t>% QS</a:t>
                </a:r>
                <a:r>
                  <a:rPr lang="en-US" baseline="0" dirty="0"/>
                  <a:t> e QA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717823769567509E-3"/>
              <c:y val="0.36169842727479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95991476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358804742564364E-2"/>
          <c:y val="0.89783638502010232"/>
          <c:w val="0.97169159692207585"/>
          <c:h val="0.10216361497989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I Retailer Iper - Assortimento e Spazio</a:t>
            </a:r>
          </a:p>
        </c:rich>
      </c:tx>
      <c:layout>
        <c:manualLayout>
          <c:xMode val="edge"/>
          <c:yMode val="edge"/>
          <c:x val="0.23971537999978404"/>
          <c:y val="3.0596293205092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575731171255413E-2"/>
          <c:y val="0.13214660215665813"/>
          <c:w val="0.86860608350117263"/>
          <c:h val="0.64468830536454436"/>
        </c:manualLayout>
      </c:layout>
      <c:bubbleChart>
        <c:varyColors val="0"/>
        <c:ser>
          <c:idx val="2"/>
          <c:order val="0"/>
          <c:tx>
            <c:strRef>
              <c:f>'Retailer iper'!$Q$23</c:f>
              <c:strCache>
                <c:ptCount val="1"/>
                <c:pt idx="0">
                  <c:v>CARREFOUR 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invertIfNegative val="0"/>
          <c:xVal>
            <c:numRef>
              <c:f>'Retailer iper'!$R$23</c:f>
              <c:numCache>
                <c:formatCode>#,##0.0</c:formatCode>
                <c:ptCount val="1"/>
                <c:pt idx="0">
                  <c:v>499.30303030303031</c:v>
                </c:pt>
              </c:numCache>
            </c:numRef>
          </c:xVal>
          <c:yVal>
            <c:numRef>
              <c:f>'Retailer iper'!$S$23</c:f>
              <c:numCache>
                <c:formatCode>General</c:formatCode>
                <c:ptCount val="1"/>
                <c:pt idx="0">
                  <c:v>90.456727272727278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886B-49DA-A390-099FF13D46CF}"/>
            </c:ext>
          </c:extLst>
        </c:ser>
        <c:ser>
          <c:idx val="3"/>
          <c:order val="1"/>
          <c:tx>
            <c:strRef>
              <c:f>'Retailer iper'!$Q$24</c:f>
              <c:strCache>
                <c:ptCount val="1"/>
                <c:pt idx="0">
                  <c:v>CONAD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'Retailer iper'!$R$24</c:f>
              <c:numCache>
                <c:formatCode>#,##0.0</c:formatCode>
                <c:ptCount val="1"/>
                <c:pt idx="0">
                  <c:v>458.89705882352939</c:v>
                </c:pt>
              </c:numCache>
            </c:numRef>
          </c:xVal>
          <c:yVal>
            <c:numRef>
              <c:f>'Retailer iper'!$S$24</c:f>
              <c:numCache>
                <c:formatCode>General</c:formatCode>
                <c:ptCount val="1"/>
                <c:pt idx="0">
                  <c:v>83.250794117647061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886B-49DA-A390-099FF13D46CF}"/>
            </c:ext>
          </c:extLst>
        </c:ser>
        <c:ser>
          <c:idx val="4"/>
          <c:order val="2"/>
          <c:tx>
            <c:strRef>
              <c:f>'Retailer iper'!$Q$25</c:f>
              <c:strCache>
                <c:ptCount val="1"/>
                <c:pt idx="0">
                  <c:v>IPERCOOP </c:v>
                </c:pt>
              </c:strCache>
            </c:strRef>
          </c:tx>
          <c:spPr>
            <a:solidFill>
              <a:srgbClr val="242E56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2E5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B-49DA-A390-099FF13D46CF}"/>
              </c:ext>
            </c:extLst>
          </c:dPt>
          <c:xVal>
            <c:numRef>
              <c:f>'Retailer iper'!$R$25</c:f>
              <c:numCache>
                <c:formatCode>#,##0.0</c:formatCode>
                <c:ptCount val="1"/>
                <c:pt idx="0">
                  <c:v>494.07446808510639</c:v>
                </c:pt>
              </c:numCache>
            </c:numRef>
          </c:xVal>
          <c:yVal>
            <c:numRef>
              <c:f>'Retailer iper'!$S$25</c:f>
              <c:numCache>
                <c:formatCode>General</c:formatCode>
                <c:ptCount val="1"/>
                <c:pt idx="0">
                  <c:v>91.50485106382979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886B-49DA-A390-099FF13D46CF}"/>
            </c:ext>
          </c:extLst>
        </c:ser>
        <c:ser>
          <c:idx val="5"/>
          <c:order val="3"/>
          <c:tx>
            <c:strRef>
              <c:f>'Retailer iper'!$Q$26</c:f>
              <c:strCache>
                <c:ptCount val="1"/>
                <c:pt idx="0">
                  <c:v>FINIPER</c:v>
                </c:pt>
              </c:strCache>
            </c:strRef>
          </c:tx>
          <c:spPr>
            <a:solidFill>
              <a:srgbClr val="5266B7"/>
            </a:solidFill>
            <a:ln w="25400">
              <a:noFill/>
            </a:ln>
            <a:effectLst/>
          </c:spPr>
          <c:invertIfNegative val="0"/>
          <c:xVal>
            <c:numRef>
              <c:f>'Retailer iper'!$R$26</c:f>
              <c:numCache>
                <c:formatCode>#,##0.0</c:formatCode>
                <c:ptCount val="1"/>
                <c:pt idx="0">
                  <c:v>699.90476190476193</c:v>
                </c:pt>
              </c:numCache>
            </c:numRef>
          </c:xVal>
          <c:yVal>
            <c:numRef>
              <c:f>'Retailer iper'!$S$26</c:f>
              <c:numCache>
                <c:formatCode>General</c:formatCode>
                <c:ptCount val="1"/>
                <c:pt idx="0">
                  <c:v>138.38566666666668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5-886B-49DA-A390-099FF13D46CF}"/>
            </c:ext>
          </c:extLst>
        </c:ser>
        <c:ser>
          <c:idx val="6"/>
          <c:order val="4"/>
          <c:tx>
            <c:strRef>
              <c:f>'Retailer iper'!$Q$27</c:f>
              <c:strCache>
                <c:ptCount val="1"/>
                <c:pt idx="0">
                  <c:v>PANORAMA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B-49DA-A390-099FF13D46CF}"/>
              </c:ext>
            </c:extLst>
          </c:dPt>
          <c:xVal>
            <c:numRef>
              <c:f>'Retailer iper'!$R$27</c:f>
              <c:numCache>
                <c:formatCode>#,##0.0</c:formatCode>
                <c:ptCount val="1"/>
                <c:pt idx="0">
                  <c:v>375.25</c:v>
                </c:pt>
              </c:numCache>
            </c:numRef>
          </c:xVal>
          <c:yVal>
            <c:numRef>
              <c:f>'Retailer iper'!$S$28</c:f>
              <c:numCache>
                <c:formatCode>General</c:formatCode>
                <c:ptCount val="1"/>
                <c:pt idx="0">
                  <c:v>74.595958333333328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8-886B-49DA-A390-099FF13D46CF}"/>
            </c:ext>
          </c:extLst>
        </c:ser>
        <c:ser>
          <c:idx val="8"/>
          <c:order val="5"/>
          <c:tx>
            <c:strRef>
              <c:f>'Retailer iper'!$Q$29</c:f>
              <c:strCache>
                <c:ptCount val="1"/>
                <c:pt idx="0">
                  <c:v>BENNET</c:v>
                </c:pt>
              </c:strCache>
            </c:strRef>
          </c:tx>
          <c:spPr>
            <a:solidFill>
              <a:srgbClr val="B7BFE1"/>
            </a:solidFill>
            <a:ln w="25400">
              <a:noFill/>
            </a:ln>
            <a:effectLst/>
          </c:spPr>
          <c:invertIfNegative val="0"/>
          <c:xVal>
            <c:numRef>
              <c:f>'Retailer iper'!$R$29</c:f>
              <c:numCache>
                <c:formatCode>#,##0.0</c:formatCode>
                <c:ptCount val="1"/>
                <c:pt idx="0">
                  <c:v>462.125</c:v>
                </c:pt>
              </c:numCache>
            </c:numRef>
          </c:xVal>
          <c:yVal>
            <c:numRef>
              <c:f>'Retailer iper'!$S$29</c:f>
              <c:numCache>
                <c:formatCode>General</c:formatCode>
                <c:ptCount val="1"/>
                <c:pt idx="0">
                  <c:v>88.054850000000002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9-886B-49DA-A390-099FF13D46CF}"/>
            </c:ext>
          </c:extLst>
        </c:ser>
        <c:ser>
          <c:idx val="0"/>
          <c:order val="6"/>
          <c:tx>
            <c:strRef>
              <c:f>'Retailer iper'!$Q$30</c:f>
              <c:strCache>
                <c:ptCount val="1"/>
                <c:pt idx="0">
                  <c:v>MEDIA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invertIfNegative val="0"/>
          <c:xVal>
            <c:numRef>
              <c:f>'Retailer iper'!$R$30</c:f>
              <c:numCache>
                <c:formatCode>#,##0.0</c:formatCode>
                <c:ptCount val="1"/>
                <c:pt idx="0">
                  <c:v>463.8</c:v>
                </c:pt>
              </c:numCache>
            </c:numRef>
          </c:xVal>
          <c:yVal>
            <c:numRef>
              <c:f>'Retailer iper'!$S$30</c:f>
              <c:numCache>
                <c:formatCode>General</c:formatCode>
                <c:ptCount val="1"/>
                <c:pt idx="0">
                  <c:v>88.46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A-886B-49DA-A390-099FF13D4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31840527"/>
        <c:axId val="1631841007"/>
      </c:bubbleChart>
      <c:valAx>
        <c:axId val="1631840527"/>
        <c:scaling>
          <c:orientation val="minMax"/>
          <c:max val="740"/>
          <c:min val="3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Assortimento (# ref)</a:t>
                </a:r>
              </a:p>
            </c:rich>
          </c:tx>
          <c:layout>
            <c:manualLayout>
              <c:xMode val="edge"/>
              <c:yMode val="edge"/>
              <c:x val="0.43646846962021868"/>
              <c:y val="0.83733661120414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631841007"/>
        <c:crosses val="autoZero"/>
        <c:crossBetween val="midCat"/>
        <c:majorUnit val="50"/>
        <c:minorUnit val="5"/>
      </c:valAx>
      <c:valAx>
        <c:axId val="1631841007"/>
        <c:scaling>
          <c:orientation val="minMax"/>
          <c:max val="155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Spazio (mt)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631840527"/>
        <c:crosses val="autoZero"/>
        <c:crossBetween val="midCat"/>
        <c:majorUnit val="22"/>
      </c:valAx>
      <c:spPr>
        <a:noFill/>
        <a:ln w="635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6.6705228882173909E-2"/>
          <c:y val="0.91291321981676099"/>
          <c:w val="0.86942232258681507"/>
          <c:h val="5.4217246940517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Affollamento a scaffale ( # ref x mt) - Iper</a:t>
            </a:r>
          </a:p>
        </c:rich>
      </c:tx>
      <c:layout>
        <c:manualLayout>
          <c:xMode val="edge"/>
          <c:yMode val="edge"/>
          <c:x val="0.2748038032297778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43102201440714"/>
          <c:y val="8.8379629629629614E-2"/>
          <c:w val="0.87893547889087575"/>
          <c:h val="0.637367672790901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4-4EF2-AC61-B81BE6E682B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84-4EF2-AC61-B81BE6E682B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84-4EF2-AC61-B81BE6E682B6}"/>
              </c:ext>
            </c:extLst>
          </c:dPt>
          <c:dPt>
            <c:idx val="3"/>
            <c:invertIfNegative val="0"/>
            <c:bubble3D val="0"/>
            <c:spPr>
              <a:solidFill>
                <a:srgbClr val="242E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84-4EF2-AC61-B81BE6E682B6}"/>
              </c:ext>
            </c:extLst>
          </c:dPt>
          <c:dPt>
            <c:idx val="4"/>
            <c:invertIfNegative val="0"/>
            <c:bubble3D val="0"/>
            <c:spPr>
              <a:solidFill>
                <a:srgbClr val="B7BF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84-4EF2-AC61-B81BE6E682B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84-4EF2-AC61-B81BE6E682B6}"/>
              </c:ext>
            </c:extLst>
          </c:dPt>
          <c:dPt>
            <c:idx val="6"/>
            <c:invertIfNegative val="0"/>
            <c:bubble3D val="0"/>
            <c:spPr>
              <a:solidFill>
                <a:srgbClr val="5266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84-4EF2-AC61-B81BE6E682B6}"/>
              </c:ext>
            </c:extLst>
          </c:dPt>
          <c:cat>
            <c:strRef>
              <c:f>'Retailer iper'!$R$46:$R$52</c:f>
              <c:strCache>
                <c:ptCount val="7"/>
                <c:pt idx="0">
                  <c:v>PANORAMA</c:v>
                </c:pt>
                <c:pt idx="1">
                  <c:v>CONAD</c:v>
                </c:pt>
                <c:pt idx="2">
                  <c:v>CARREFOUR </c:v>
                </c:pt>
                <c:pt idx="3">
                  <c:v>IPERCOOP </c:v>
                </c:pt>
                <c:pt idx="4">
                  <c:v>BENNET</c:v>
                </c:pt>
                <c:pt idx="5">
                  <c:v>Media Iper</c:v>
                </c:pt>
                <c:pt idx="6">
                  <c:v>FINIPER</c:v>
                </c:pt>
              </c:strCache>
            </c:strRef>
          </c:cat>
          <c:val>
            <c:numRef>
              <c:f>'Retailer iper'!$S$46:$S$52</c:f>
              <c:numCache>
                <c:formatCode>General</c:formatCode>
                <c:ptCount val="7"/>
                <c:pt idx="0">
                  <c:v>5.4412860611114064</c:v>
                </c:pt>
                <c:pt idx="1">
                  <c:v>5.3244501818919234</c:v>
                </c:pt>
                <c:pt idx="2">
                  <c:v>5.3023846660985061</c:v>
                </c:pt>
                <c:pt idx="3">
                  <c:v>5.2171399818821369</c:v>
                </c:pt>
                <c:pt idx="4">
                  <c:v>5.0786526806870942</c:v>
                </c:pt>
                <c:pt idx="5">
                  <c:v>5.0722091544983838</c:v>
                </c:pt>
                <c:pt idx="6">
                  <c:v>4.9024482648388785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84-4EF2-AC61-B81BE6E68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5"/>
        <c:axId val="816692383"/>
        <c:axId val="816699103"/>
      </c:barChart>
      <c:catAx>
        <c:axId val="81669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816699103"/>
        <c:crosses val="autoZero"/>
        <c:auto val="1"/>
        <c:lblAlgn val="ctr"/>
        <c:lblOffset val="100"/>
        <c:noMultiLvlLbl val="0"/>
      </c:catAx>
      <c:valAx>
        <c:axId val="816699103"/>
        <c:scaling>
          <c:orientation val="minMax"/>
          <c:min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# ref x 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816692383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0"/>
    <a:lstStyle/>
    <a:p>
      <a:pPr>
        <a:defRPr lang="en-US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I Retailer Sup- Assortimento e Spazio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68942815263702"/>
          <c:y val="0.14145520074538634"/>
          <c:w val="0.83791048445118832"/>
          <c:h val="0.54794844390730324"/>
        </c:manualLayout>
      </c:layout>
      <c:bubbleChart>
        <c:varyColors val="0"/>
        <c:ser>
          <c:idx val="1"/>
          <c:order val="0"/>
          <c:tx>
            <c:strRef>
              <c:f>'Retailer Sup'!$Q$26</c:f>
              <c:strCache>
                <c:ptCount val="1"/>
                <c:pt idx="0">
                  <c:v>ASPIAG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xVal>
            <c:numRef>
              <c:f>'Retailer Sup'!$R$26</c:f>
              <c:numCache>
                <c:formatCode>#,##0.0</c:formatCode>
                <c:ptCount val="1"/>
                <c:pt idx="0">
                  <c:v>343.41025641025641</c:v>
                </c:pt>
              </c:numCache>
            </c:numRef>
          </c:xVal>
          <c:yVal>
            <c:numRef>
              <c:f>'Retailer Sup'!$S$26</c:f>
              <c:numCache>
                <c:formatCode>General</c:formatCode>
                <c:ptCount val="1"/>
                <c:pt idx="0">
                  <c:v>53.14753846153846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AAE4-4FBC-9E42-9E658274D485}"/>
            </c:ext>
          </c:extLst>
        </c:ser>
        <c:ser>
          <c:idx val="0"/>
          <c:order val="1"/>
          <c:tx>
            <c:strRef>
              <c:f>'Retailer Sup'!$Q$25</c:f>
              <c:strCache>
                <c:ptCount val="1"/>
                <c:pt idx="0">
                  <c:v>AGORA'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xVal>
            <c:numRef>
              <c:f>'Retailer Sup'!$R$25</c:f>
              <c:numCache>
                <c:formatCode>#,##0.0</c:formatCode>
                <c:ptCount val="1"/>
                <c:pt idx="0">
                  <c:v>278.10344827586209</c:v>
                </c:pt>
              </c:numCache>
            </c:numRef>
          </c:xVal>
          <c:yVal>
            <c:numRef>
              <c:f>'Retailer Sup'!$S$25</c:f>
              <c:numCache>
                <c:formatCode>General</c:formatCode>
                <c:ptCount val="1"/>
                <c:pt idx="0">
                  <c:v>49.681793103448278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AAE4-4FBC-9E42-9E658274D485}"/>
            </c:ext>
          </c:extLst>
        </c:ser>
        <c:ser>
          <c:idx val="2"/>
          <c:order val="2"/>
          <c:tx>
            <c:strRef>
              <c:f>'Retailer Sup'!$Q$27</c:f>
              <c:strCache>
                <c:ptCount val="1"/>
                <c:pt idx="0">
                  <c:v>CARREFOUR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xVal>
            <c:numRef>
              <c:f>'Retailer Sup'!$R$27</c:f>
              <c:numCache>
                <c:formatCode>#,##0.0</c:formatCode>
                <c:ptCount val="1"/>
                <c:pt idx="0">
                  <c:v>320.97014925373134</c:v>
                </c:pt>
              </c:numCache>
            </c:numRef>
          </c:xVal>
          <c:yVal>
            <c:numRef>
              <c:f>'Retailer Sup'!$S$27</c:f>
              <c:numCache>
                <c:formatCode>General</c:formatCode>
                <c:ptCount val="1"/>
                <c:pt idx="0">
                  <c:v>47.168358208955226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AAE4-4FBC-9E42-9E658274D485}"/>
            </c:ext>
          </c:extLst>
        </c:ser>
        <c:ser>
          <c:idx val="3"/>
          <c:order val="3"/>
          <c:tx>
            <c:strRef>
              <c:f>'Retailer Sup'!$Q$28</c:f>
              <c:strCache>
                <c:ptCount val="1"/>
                <c:pt idx="0">
                  <c:v>CONAD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xVal>
            <c:numRef>
              <c:f>'Retailer Sup'!$R$28</c:f>
              <c:numCache>
                <c:formatCode>#,##0.0</c:formatCode>
                <c:ptCount val="1"/>
                <c:pt idx="0">
                  <c:v>283.97837837837835</c:v>
                </c:pt>
              </c:numCache>
            </c:numRef>
          </c:xVal>
          <c:yVal>
            <c:numRef>
              <c:f>'Retailer Sup'!$S$28</c:f>
              <c:numCache>
                <c:formatCode>General</c:formatCode>
                <c:ptCount val="1"/>
                <c:pt idx="0">
                  <c:v>43.734708108108109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AAE4-4FBC-9E42-9E658274D485}"/>
            </c:ext>
          </c:extLst>
        </c:ser>
        <c:ser>
          <c:idx val="4"/>
          <c:order val="4"/>
          <c:tx>
            <c:strRef>
              <c:f>'Retailer Sup'!$Q$29</c:f>
              <c:strCache>
                <c:ptCount val="1"/>
                <c:pt idx="0">
                  <c:v>SUPERCOOP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xVal>
            <c:numRef>
              <c:f>'Retailer Sup'!$R$29</c:f>
              <c:numCache>
                <c:formatCode>#,##0.0</c:formatCode>
                <c:ptCount val="1"/>
                <c:pt idx="0">
                  <c:v>339.22916666666669</c:v>
                </c:pt>
              </c:numCache>
            </c:numRef>
          </c:xVal>
          <c:yVal>
            <c:numRef>
              <c:f>'Retailer Sup'!$S$29</c:f>
              <c:numCache>
                <c:formatCode>General</c:formatCode>
                <c:ptCount val="1"/>
                <c:pt idx="0">
                  <c:v>63.696534722222225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AAE4-4FBC-9E42-9E658274D485}"/>
            </c:ext>
          </c:extLst>
        </c:ser>
        <c:ser>
          <c:idx val="5"/>
          <c:order val="5"/>
          <c:tx>
            <c:strRef>
              <c:f>'Retailer Sup'!#REF!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'Retailer Sup'!#REF!</c:f>
            </c:numRef>
          </c:xVal>
          <c:yVal>
            <c:numRef>
              <c:f>'Retailer Sup'!#REF!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5-AAE4-4FBC-9E42-9E658274D485}"/>
            </c:ext>
          </c:extLst>
        </c:ser>
        <c:ser>
          <c:idx val="6"/>
          <c:order val="6"/>
          <c:tx>
            <c:strRef>
              <c:f>'Retailer Sup'!#REF!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'Retailer Sup'!#REF!</c:f>
            </c:numRef>
          </c:xVal>
          <c:yVal>
            <c:numRef>
              <c:f>'Retailer Sup'!#REF!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6-AAE4-4FBC-9E42-9E658274D485}"/>
            </c:ext>
          </c:extLst>
        </c:ser>
        <c:ser>
          <c:idx val="7"/>
          <c:order val="7"/>
          <c:tx>
            <c:strRef>
              <c:f>'Retailer Sup'!$Q$30</c:f>
              <c:strCache>
                <c:ptCount val="1"/>
                <c:pt idx="0">
                  <c:v>ESSELUNGA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xVal>
            <c:numRef>
              <c:f>'Retailer Sup'!$R$30</c:f>
              <c:numCache>
                <c:formatCode>#,##0.0</c:formatCode>
                <c:ptCount val="1"/>
                <c:pt idx="0">
                  <c:v>380.51612903225805</c:v>
                </c:pt>
              </c:numCache>
            </c:numRef>
          </c:xVal>
          <c:yVal>
            <c:numRef>
              <c:f>'Retailer Sup'!$S$30</c:f>
              <c:numCache>
                <c:formatCode>General</c:formatCode>
                <c:ptCount val="1"/>
                <c:pt idx="0">
                  <c:v>66.229177419354841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7-AAE4-4FBC-9E42-9E658274D485}"/>
            </c:ext>
          </c:extLst>
        </c:ser>
        <c:ser>
          <c:idx val="8"/>
          <c:order val="8"/>
          <c:tx>
            <c:strRef>
              <c:f>'Retailer Sup'!$Q$31</c:f>
              <c:strCache>
                <c:ptCount val="1"/>
                <c:pt idx="0">
                  <c:v>UNES</c:v>
                </c:pt>
              </c:strCache>
            </c:strRef>
          </c:tx>
          <c:spPr>
            <a:solidFill>
              <a:srgbClr val="5266B7"/>
            </a:solidFill>
            <a:ln>
              <a:noFill/>
            </a:ln>
            <a:effectLst/>
          </c:spPr>
          <c:invertIfNegative val="0"/>
          <c:xVal>
            <c:numRef>
              <c:f>'Retailer Sup'!$R$31</c:f>
              <c:numCache>
                <c:formatCode>#,##0.0</c:formatCode>
                <c:ptCount val="1"/>
                <c:pt idx="0">
                  <c:v>197.21621621621622</c:v>
                </c:pt>
              </c:numCache>
            </c:numRef>
          </c:xVal>
          <c:yVal>
            <c:numRef>
              <c:f>'Retailer Sup'!$S$31</c:f>
              <c:numCache>
                <c:formatCode>General</c:formatCode>
                <c:ptCount val="1"/>
                <c:pt idx="0">
                  <c:v>28.279675675675676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8-AAE4-4FBC-9E42-9E658274D485}"/>
            </c:ext>
          </c:extLst>
        </c:ser>
        <c:ser>
          <c:idx val="9"/>
          <c:order val="9"/>
          <c:tx>
            <c:strRef>
              <c:f>'Retailer Sup'!$Q$32</c:f>
              <c:strCache>
                <c:ptCount val="1"/>
                <c:pt idx="0">
                  <c:v>PAM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xVal>
            <c:numRef>
              <c:f>'Retailer Sup'!$R$32</c:f>
              <c:numCache>
                <c:formatCode>#,##0.0</c:formatCode>
                <c:ptCount val="1"/>
                <c:pt idx="0">
                  <c:v>257.54838709677421</c:v>
                </c:pt>
              </c:numCache>
            </c:numRef>
          </c:xVal>
          <c:yVal>
            <c:numRef>
              <c:f>'Retailer Sup'!$S$32</c:f>
              <c:numCache>
                <c:formatCode>General</c:formatCode>
                <c:ptCount val="1"/>
                <c:pt idx="0">
                  <c:v>43.976612903225806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9-AAE4-4FBC-9E42-9E658274D485}"/>
            </c:ext>
          </c:extLst>
        </c:ser>
        <c:ser>
          <c:idx val="10"/>
          <c:order val="10"/>
          <c:tx>
            <c:strRef>
              <c:f>'Retailer Sup'!#REF!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'Retailer Sup'!#REF!</c:f>
            </c:numRef>
          </c:xVal>
          <c:yVal>
            <c:numRef>
              <c:f>'Retailer Sup'!#REF!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A-AAE4-4FBC-9E42-9E658274D485}"/>
            </c:ext>
          </c:extLst>
        </c:ser>
        <c:ser>
          <c:idx val="11"/>
          <c:order val="11"/>
          <c:tx>
            <c:strRef>
              <c:f>'Retailer Sup'!$Q$33</c:f>
              <c:strCache>
                <c:ptCount val="1"/>
                <c:pt idx="0">
                  <c:v>SELEX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xVal>
            <c:numRef>
              <c:f>'Retailer Sup'!$R$33</c:f>
              <c:numCache>
                <c:formatCode>#,##0.0</c:formatCode>
                <c:ptCount val="1"/>
                <c:pt idx="0">
                  <c:v>328.56060606060606</c:v>
                </c:pt>
              </c:numCache>
            </c:numRef>
          </c:xVal>
          <c:yVal>
            <c:numRef>
              <c:f>'Retailer Sup'!$S$33</c:f>
              <c:numCache>
                <c:formatCode>General</c:formatCode>
                <c:ptCount val="1"/>
                <c:pt idx="0">
                  <c:v>54.127931818181814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B-AAE4-4FBC-9E42-9E658274D485}"/>
            </c:ext>
          </c:extLst>
        </c:ser>
        <c:ser>
          <c:idx val="12"/>
          <c:order val="12"/>
          <c:tx>
            <c:strRef>
              <c:f>'Retailer Sup'!$Q$34</c:f>
              <c:strCache>
                <c:ptCount val="1"/>
                <c:pt idx="0">
                  <c:v>Totale Sup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invertIfNegative val="0"/>
          <c:xVal>
            <c:numRef>
              <c:f>'Retailer Sup'!$R$34</c:f>
              <c:numCache>
                <c:formatCode>#,##0.0</c:formatCode>
                <c:ptCount val="1"/>
                <c:pt idx="0">
                  <c:v>310</c:v>
                </c:pt>
              </c:numCache>
            </c:numRef>
          </c:xVal>
          <c:yVal>
            <c:numRef>
              <c:f>'Retailer Sup'!$S$34</c:f>
              <c:numCache>
                <c:formatCode>General</c:formatCode>
                <c:ptCount val="1"/>
                <c:pt idx="0">
                  <c:v>53.01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C-AAE4-4FBC-9E42-9E658274D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83503903"/>
        <c:axId val="1583504383"/>
      </c:bubbleChart>
      <c:valAx>
        <c:axId val="1583503903"/>
        <c:scaling>
          <c:orientation val="minMax"/>
          <c:max val="430"/>
          <c:min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Assortimento (# ref) </a:t>
                </a:r>
              </a:p>
            </c:rich>
          </c:tx>
          <c:layout>
            <c:manualLayout>
              <c:xMode val="edge"/>
              <c:yMode val="edge"/>
              <c:x val="0.42954489817191249"/>
              <c:y val="0.7682574434471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583504383"/>
        <c:crosses val="autoZero"/>
        <c:crossBetween val="midCat"/>
      </c:valAx>
      <c:valAx>
        <c:axId val="1583504383"/>
        <c:scaling>
          <c:orientation val="minMax"/>
          <c:max val="83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/>
                  <a:t>Spazio (mt)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583503903"/>
        <c:crosses val="autoZero"/>
        <c:crossBetween val="midCat"/>
        <c:majorUnit val="15"/>
        <c:minorUnit val="0.4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4.1613854908089727E-2"/>
          <c:y val="0.83048016495283161"/>
          <c:w val="0.93186459772464347"/>
          <c:h val="0.12640519918684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/>
              <a:t>Affollamento a scaffale (#ref x mt ) -Sup</a:t>
            </a:r>
          </a:p>
        </c:rich>
      </c:tx>
      <c:layout>
        <c:manualLayout>
          <c:xMode val="edge"/>
          <c:yMode val="edge"/>
          <c:x val="0.2828091080794588"/>
          <c:y val="1.5102932909046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80915258678457"/>
          <c:y val="4.897934480380331E-2"/>
          <c:w val="0.79689904063716177"/>
          <c:h val="0.63071032179371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'Retailer Sup'!$J$54</c:f>
              <c:strCache>
                <c:ptCount val="1"/>
                <c:pt idx="0">
                  <c:v>Affollamento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266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2-4622-8CBB-5D8C21B4A0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2-4622-8CBB-5D8C21B4A00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2-4622-8CBB-5D8C21B4A00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2-4622-8CBB-5D8C21B4A0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32-4622-8CBB-5D8C21B4A00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32-4622-8CBB-5D8C21B4A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32-4622-8CBB-5D8C21B4A00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32-4622-8CBB-5D8C21B4A00E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32-4622-8CBB-5D8C21B4A00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32-4622-8CBB-5D8C21B4A00E}"/>
              </c:ext>
            </c:extLst>
          </c:dPt>
          <c:cat>
            <c:strRef>
              <c:f>'Retailer Sup'!$O$69:$O$78</c:f>
              <c:strCache>
                <c:ptCount val="10"/>
                <c:pt idx="0">
                  <c:v>UNES</c:v>
                </c:pt>
                <c:pt idx="1">
                  <c:v>CARREFOUR </c:v>
                </c:pt>
                <c:pt idx="2">
                  <c:v>ASPIAG</c:v>
                </c:pt>
                <c:pt idx="3">
                  <c:v>CONAD</c:v>
                </c:pt>
                <c:pt idx="4">
                  <c:v>SELEX</c:v>
                </c:pt>
                <c:pt idx="5">
                  <c:v>Totale Sup</c:v>
                </c:pt>
                <c:pt idx="6">
                  <c:v>PAM</c:v>
                </c:pt>
                <c:pt idx="7">
                  <c:v>ESSELUNGA</c:v>
                </c:pt>
                <c:pt idx="8">
                  <c:v>AGORA'</c:v>
                </c:pt>
                <c:pt idx="9">
                  <c:v>SUPERCOOP </c:v>
                </c:pt>
              </c:strCache>
            </c:strRef>
          </c:cat>
          <c:val>
            <c:numRef>
              <c:f>'Retailer Sup'!$P$69:$P$78</c:f>
              <c:numCache>
                <c:formatCode>General</c:formatCode>
                <c:ptCount val="10"/>
                <c:pt idx="0">
                  <c:v>6.7597013613061812</c:v>
                </c:pt>
                <c:pt idx="1">
                  <c:v>6.5478375333831185</c:v>
                </c:pt>
                <c:pt idx="2">
                  <c:v>6.2969363465225499</c:v>
                </c:pt>
                <c:pt idx="3">
                  <c:v>6.2670244833684565</c:v>
                </c:pt>
                <c:pt idx="4">
                  <c:v>5.8846277064983674</c:v>
                </c:pt>
                <c:pt idx="5">
                  <c:v>5.7454454948591263</c:v>
                </c:pt>
                <c:pt idx="6">
                  <c:v>5.6745704278300417</c:v>
                </c:pt>
                <c:pt idx="7">
                  <c:v>5.5501315203390762</c:v>
                </c:pt>
                <c:pt idx="8">
                  <c:v>5.4397920003997857</c:v>
                </c:pt>
                <c:pt idx="9">
                  <c:v>5.176781703958472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32-4622-8CBB-5D8C21B4A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4525855"/>
        <c:axId val="1314397215"/>
      </c:barChart>
      <c:catAx>
        <c:axId val="131452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14397215"/>
        <c:crosses val="autoZero"/>
        <c:auto val="1"/>
        <c:lblAlgn val="ctr"/>
        <c:lblOffset val="100"/>
        <c:noMultiLvlLbl val="0"/>
      </c:catAx>
      <c:valAx>
        <c:axId val="1314397215"/>
        <c:scaling>
          <c:orientation val="minMax"/>
          <c:max val="7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it-IT"/>
                  <a:t>#ref x mt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314525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0-46E4-9316-39E8AA610867}"/>
              </c:ext>
            </c:extLst>
          </c:dPt>
          <c:dPt>
            <c:idx val="1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0-46E4-9316-39E8AA610867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0-46E4-9316-39E8AA610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2-44F0-8107-33E8256A15C3}"/>
              </c:ext>
            </c:extLst>
          </c:dPt>
          <c:dPt>
            <c:idx val="1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2-44F0-8107-33E8256A15C3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2-44F0-8107-33E8256A1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CB-45D5-81F4-211A5556D81A}"/>
              </c:ext>
            </c:extLst>
          </c:dPt>
          <c:dPt>
            <c:idx val="1"/>
            <c:bubble3D val="0"/>
            <c:spPr>
              <a:solidFill>
                <a:srgbClr val="B7BFE1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CB-45D5-81F4-211A5556D81A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B-45D5-81F4-211A5556D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242E56"/>
            </a:solidFill>
          </c:spPr>
          <c:dPt>
            <c:idx val="0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3-420E-8646-A2390DD95518}"/>
              </c:ext>
            </c:extLst>
          </c:dPt>
          <c:dPt>
            <c:idx val="1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3-420E-8646-A2390DD95518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3-420E-8646-A2390DD95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242E56"/>
            </a:solidFill>
          </c:spPr>
          <c:dPt>
            <c:idx val="0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71-45A9-B73E-7C5348F2689F}"/>
              </c:ext>
            </c:extLst>
          </c:dPt>
          <c:dPt>
            <c:idx val="1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71-45A9-B73E-7C5348F2689F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1-45A9-B73E-7C5348F26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ref</c:v>
                </c:pt>
              </c:strCache>
            </c:strRef>
          </c:tx>
          <c:spPr>
            <a:solidFill>
              <a:srgbClr val="242E56"/>
            </a:solidFill>
          </c:spPr>
          <c:dPt>
            <c:idx val="0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0-4BC2-826C-0C59ABF39B68}"/>
              </c:ext>
            </c:extLst>
          </c:dPt>
          <c:dPt>
            <c:idx val="1"/>
            <c:bubble3D val="0"/>
            <c:spPr>
              <a:solidFill>
                <a:srgbClr val="242E56"/>
              </a:solidFill>
              <a:ln w="1307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0-4BC2-826C-0C59ABF39B68}"/>
              </c:ext>
            </c:extLst>
          </c:dPt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0-4BC2-826C-0C59ABF39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077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75972904961297"/>
          <c:h val="1"/>
        </c:manualLayout>
      </c:layout>
      <c:doughnutChart>
        <c:varyColors val="1"/>
        <c:ser>
          <c:idx val="0"/>
          <c:order val="0"/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242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80-4765-AE1C-237DF781DCF3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80-4765-AE1C-237DF781DCF3}"/>
              </c:ext>
            </c:extLst>
          </c:dPt>
          <c:dLbls>
            <c:delete val="1"/>
          </c:dLbls>
          <c:val>
            <c:numRef>
              <c:f>'db kpis'!$W$16:$W$17</c:f>
              <c:numCache>
                <c:formatCode>0.0</c:formatCode>
                <c:ptCount val="2"/>
                <c:pt idx="0">
                  <c:v>75.099999999999994</c:v>
                </c:pt>
                <c:pt idx="1">
                  <c:v>24.900000000000006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80-4765-AE1C-237DF781DC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75972904961297"/>
          <c:h val="1"/>
        </c:manualLayout>
      </c:layout>
      <c:doughnutChart>
        <c:varyColors val="1"/>
        <c:ser>
          <c:idx val="0"/>
          <c:order val="0"/>
          <c:spPr>
            <a:solidFill>
              <a:srgbClr val="B7BFE1"/>
            </a:solidFill>
          </c:spPr>
          <c:dPt>
            <c:idx val="0"/>
            <c:bubble3D val="0"/>
            <c:spPr>
              <a:solidFill>
                <a:srgbClr val="B7BF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C-483E-995A-07A5428BF4A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C-483E-995A-07A5428BF4AF}"/>
              </c:ext>
            </c:extLst>
          </c:dPt>
          <c:dLbls>
            <c:delete val="1"/>
          </c:dLbls>
          <c:val>
            <c:numRef>
              <c:f>'db kpis'!$W$16:$W$17</c:f>
              <c:numCache>
                <c:formatCode>0.0</c:formatCode>
                <c:ptCount val="2"/>
                <c:pt idx="0">
                  <c:v>75.099999999999994</c:v>
                </c:pt>
                <c:pt idx="1">
                  <c:v>24.900000000000006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FC-483E-995A-07A5428BF4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categoryAxis>
  <cs:chartArea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 bwMode="auto">
      <a:ln>
        <a:round/>
      </a:ln>
    </cs:spPr>
    <cs:defRPr sz="1000"/>
  </cs:chartArea>
  <cs:dataLabel>
    <cs:lnRef idx="0"/>
    <cs:fillRef idx="0"/>
    <cs:effectRef idx="0"/>
    <cs:fontRef idx="minor">
      <a:schemeClr val="tx1"/>
    </cs:fontRef>
    <cs:defRPr sz="1000"/>
  </cs:dataLabel>
  <cs:dataLabelCallout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fillRef idx="0"/>
    <cs:effectRef idx="0"/>
    <cs:fontRef idx="minor">
      <a:schemeClr val="tx1"/>
    </cs:fontRef>
    <cs:spPr bwMode="auto"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 bwMode="auto"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 bwMode="auto"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 bwMode="auto"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 bwMode="auto"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leaderLine>
  <cs:legend>
    <cs:lnRef idx="0"/>
    <cs:fillRef idx="0"/>
    <cs:effectRef idx="0"/>
    <cs:fontRef idx="minor">
      <a:schemeClr val="tx1"/>
    </cs:fontRef>
    <cs:defRPr sz="1000"/>
  </cs:legend>
  <cs:plotArea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seriesAxis>
  <cs:series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/>
  </cs:title>
  <cs:trendline>
    <cs:lnRef idx="1">
      <a:schemeClr val="tx1"/>
    </cs:lnRef>
    <cs:fillRef idx="0"/>
    <cs:effectRef idx="0"/>
    <cs:fontRef idx="minor">
      <a:schemeClr val="tx1"/>
    </cs:fontRef>
    <cs:spPr bwMode="auto"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 bwMode="auto"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F903-16EB-43C6-9A2C-5CFFB141D8D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C60E4-5FC6-479B-BCE6-457671ED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03179-B675-9EED-9E83-0A7E9AEFA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01BD8-AB5B-AB2C-A234-F7A3256A4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BEB0B-C1EF-6CF0-4300-F4A421232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13BA7-1D8F-1467-C225-CCDC6DD36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60E4-5FC6-479B-BCE6-457671EDC3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DA0B-0294-8F8C-8C9F-3C97974C9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E0FD4-9742-09E6-39AA-6BFD6ED49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045E-F2C2-9AF6-1EAF-F972BF59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9A01B-7A91-59B3-C38F-9B2987D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BAD4-6CD7-1579-793E-ABE74A38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4CFE-F1BA-A79C-ABA2-AA0E426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50BCC-2559-7F0D-6DAF-D8EE336ED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6F5E-5FC6-8EB8-02F4-7C9AECDD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FE12C-F3D2-510C-DB53-3BDFD6A3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3D0E-6E6A-0122-4B27-9ADEF02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1E86-9254-AD26-697D-F35E781B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88184-31EC-4898-F1D8-19F3EB7DE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26861-F3B5-AA76-9522-B1D10332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F6BE-BE91-3FE1-6CAC-8ABFA4A1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6150-952B-08C0-C66B-0E874D8F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7691C9-0B10-AD13-551A-65374E0FF433}"/>
              </a:ext>
            </a:extLst>
          </p:cNvPr>
          <p:cNvCxnSpPr/>
          <p:nvPr userDrawn="1"/>
        </p:nvCxnSpPr>
        <p:spPr>
          <a:xfrm>
            <a:off x="624739" y="757870"/>
            <a:ext cx="10943167" cy="15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circle with black background">
            <a:extLst>
              <a:ext uri="{FF2B5EF4-FFF2-40B4-BE49-F238E27FC236}">
                <a16:creationId xmlns:a16="http://schemas.microsoft.com/office/drawing/2014/main" id="{5DC70908-F5A8-199B-27B5-E2C07C931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067" y="-425443"/>
            <a:ext cx="6858000" cy="6858000"/>
          </a:xfrm>
          <a:prstGeom prst="rect">
            <a:avLst/>
          </a:prstGeom>
        </p:spPr>
      </p:pic>
      <p:sp>
        <p:nvSpPr>
          <p:cNvPr id="13" name="Rettangolo 6">
            <a:extLst>
              <a:ext uri="{FF2B5EF4-FFF2-40B4-BE49-F238E27FC236}">
                <a16:creationId xmlns:a16="http://schemas.microsoft.com/office/drawing/2014/main" id="{847832F5-2E9F-367E-D866-D06E2C638A87}"/>
              </a:ext>
            </a:extLst>
          </p:cNvPr>
          <p:cNvSpPr/>
          <p:nvPr userDrawn="1"/>
        </p:nvSpPr>
        <p:spPr bwMode="auto">
          <a:xfrm>
            <a:off x="-260694" y="196480"/>
            <a:ext cx="2671653" cy="457926"/>
          </a:xfrm>
          <a:prstGeom prst="rect">
            <a:avLst/>
          </a:prstGeom>
          <a:solidFill>
            <a:srgbClr val="242E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1633" dirty="0">
              <a:solidFill>
                <a:srgbClr val="002060"/>
              </a:solidFill>
            </a:endParaRPr>
          </a:p>
        </p:txBody>
      </p:sp>
      <p:pic>
        <p:nvPicPr>
          <p:cNvPr id="7" name="Picture 6" descr="A blue squares with white text">
            <a:extLst>
              <a:ext uri="{FF2B5EF4-FFF2-40B4-BE49-F238E27FC236}">
                <a16:creationId xmlns:a16="http://schemas.microsoft.com/office/drawing/2014/main" id="{78FCFDF8-68A5-14C3-4C58-B43C97D514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77" y="6073304"/>
            <a:ext cx="1017289" cy="684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E5CB814-16E9-AD6B-27F2-519B02A4CDC4}"/>
              </a:ext>
            </a:extLst>
          </p:cNvPr>
          <p:cNvSpPr/>
          <p:nvPr userDrawn="1"/>
        </p:nvSpPr>
        <p:spPr>
          <a:xfrm>
            <a:off x="4955024" y="1434678"/>
            <a:ext cx="534693" cy="524453"/>
          </a:xfrm>
          <a:prstGeom prst="ellipse">
            <a:avLst/>
          </a:prstGeom>
          <a:solidFill>
            <a:srgbClr val="242E56"/>
          </a:solidFill>
          <a:ln>
            <a:solidFill>
              <a:srgbClr val="242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it-IT" sz="2800" b="1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2800" b="1" u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2E3D34-8BEC-9CF2-E11C-AFC6A76DCC38}"/>
              </a:ext>
            </a:extLst>
          </p:cNvPr>
          <p:cNvSpPr/>
          <p:nvPr userDrawn="1"/>
        </p:nvSpPr>
        <p:spPr>
          <a:xfrm>
            <a:off x="5073809" y="2388818"/>
            <a:ext cx="534693" cy="524453"/>
          </a:xfrm>
          <a:prstGeom prst="ellipse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it-IT" sz="2800" b="1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2800" u="none" dirty="0">
              <a:solidFill>
                <a:srgbClr val="616365">
                  <a:lumMod val="85000"/>
                  <a:lumOff val="1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E72034-EBD0-1952-F96E-3AD57F243E18}"/>
              </a:ext>
            </a:extLst>
          </p:cNvPr>
          <p:cNvSpPr/>
          <p:nvPr userDrawn="1"/>
        </p:nvSpPr>
        <p:spPr>
          <a:xfrm>
            <a:off x="4931988" y="3304727"/>
            <a:ext cx="534693" cy="524453"/>
          </a:xfrm>
          <a:prstGeom prst="ellipse">
            <a:avLst/>
          </a:prstGeom>
          <a:solidFill>
            <a:srgbClr val="24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it-IT" sz="2800" b="1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800" u="none" dirty="0">
              <a:solidFill>
                <a:srgbClr val="616365">
                  <a:lumMod val="85000"/>
                  <a:lumOff val="1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8060D21-3D4F-43E2-6B1F-B4BC4550F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702" y="1463793"/>
            <a:ext cx="4946253" cy="364147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dirty="0"/>
              <a:t>Il Reparto freddo 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F25414B-B6A0-A483-7DFD-AFA590CDD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4318" y="2434982"/>
            <a:ext cx="5914259" cy="427037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L</a:t>
            </a:r>
            <a:r>
              <a:rPr lang="en-US" dirty="0"/>
              <a:t>a </a:t>
            </a:r>
            <a:r>
              <a:rPr lang="en-US" dirty="0" err="1"/>
              <a:t>segmentazione</a:t>
            </a:r>
            <a:r>
              <a:rPr lang="en-US" dirty="0"/>
              <a:t> : </a:t>
            </a:r>
            <a:r>
              <a:rPr lang="en-US" dirty="0" err="1"/>
              <a:t>assortimento</a:t>
            </a:r>
            <a:r>
              <a:rPr lang="en-US" dirty="0"/>
              <a:t> e </a:t>
            </a:r>
            <a:r>
              <a:rPr lang="en-US" dirty="0" err="1"/>
              <a:t>spazio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C5F8758-FED8-7CB2-0324-28991564C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702" y="3323914"/>
            <a:ext cx="4276292" cy="442617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Le Insegne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DDA492F-4A32-EABB-386D-B95D8D4FE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1853" y="4253446"/>
            <a:ext cx="4828911" cy="518101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 sz="2400" b="1" i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Focus </a:t>
            </a:r>
            <a:r>
              <a:rPr lang="en-US" dirty="0" err="1"/>
              <a:t>categorie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3F84452-F41E-D637-68FB-3EFA0D806B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918" y="909574"/>
            <a:ext cx="1422642" cy="366755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T</a:t>
            </a:r>
            <a:r>
              <a:rPr lang="en-US" dirty="0" err="1"/>
              <a:t>opics</a:t>
            </a:r>
            <a:r>
              <a:rPr lang="en-US" dirty="0"/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B1FB75F-1F67-9908-0DD6-E48C552B7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3012" y="220742"/>
            <a:ext cx="1422642" cy="36516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 dirty="0"/>
              <a:t>INDICE </a:t>
            </a:r>
            <a:endParaRPr lang="en-US" dirty="0"/>
          </a:p>
        </p:txBody>
      </p:sp>
      <p:sp>
        <p:nvSpPr>
          <p:cNvPr id="4" name="Title 17">
            <a:extLst>
              <a:ext uri="{FF2B5EF4-FFF2-40B4-BE49-F238E27FC236}">
                <a16:creationId xmlns:a16="http://schemas.microsoft.com/office/drawing/2014/main" id="{14F0757F-D11F-40BC-E5F9-663216B086D2}"/>
              </a:ext>
            </a:extLst>
          </p:cNvPr>
          <p:cNvSpPr txBox="1">
            <a:spLocks/>
          </p:cNvSpPr>
          <p:nvPr userDrawn="1"/>
        </p:nvSpPr>
        <p:spPr>
          <a:xfrm>
            <a:off x="4852076" y="5187073"/>
            <a:ext cx="4946253" cy="364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quares with white text">
            <a:extLst>
              <a:ext uri="{FF2B5EF4-FFF2-40B4-BE49-F238E27FC236}">
                <a16:creationId xmlns:a16="http://schemas.microsoft.com/office/drawing/2014/main" id="{C67E999A-2A71-ADC5-D79C-90CC3C885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8" y="6073304"/>
            <a:ext cx="1017289" cy="68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52F142-2CD3-B7D7-A33C-E5D37E460131}"/>
              </a:ext>
            </a:extLst>
          </p:cNvPr>
          <p:cNvCxnSpPr/>
          <p:nvPr userDrawn="1"/>
        </p:nvCxnSpPr>
        <p:spPr>
          <a:xfrm>
            <a:off x="624739" y="757870"/>
            <a:ext cx="10943167" cy="15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>
            <a:extLst>
              <a:ext uri="{FF2B5EF4-FFF2-40B4-BE49-F238E27FC236}">
                <a16:creationId xmlns:a16="http://schemas.microsoft.com/office/drawing/2014/main" id="{FBFFDDF3-FCE9-E7C3-DCBF-9F29E2084985}"/>
              </a:ext>
            </a:extLst>
          </p:cNvPr>
          <p:cNvSpPr/>
          <p:nvPr userDrawn="1"/>
        </p:nvSpPr>
        <p:spPr bwMode="auto">
          <a:xfrm>
            <a:off x="8440307" y="0"/>
            <a:ext cx="3747133" cy="6858000"/>
          </a:xfrm>
          <a:prstGeom prst="rect">
            <a:avLst/>
          </a:prstGeom>
          <a:solidFill>
            <a:srgbClr val="B5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50" dirty="0">
              <a:solidFill>
                <a:srgbClr val="232D56"/>
              </a:solidFill>
            </a:endParaRPr>
          </a:p>
        </p:txBody>
      </p:sp>
      <p:cxnSp>
        <p:nvCxnSpPr>
          <p:cNvPr id="3" name="Connettore dritto 12">
            <a:extLst>
              <a:ext uri="{FF2B5EF4-FFF2-40B4-BE49-F238E27FC236}">
                <a16:creationId xmlns:a16="http://schemas.microsoft.com/office/drawing/2014/main" id="{D18734FF-DDBD-B10B-C689-BBE9C6BA282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584244" y="1474272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22">
            <a:extLst>
              <a:ext uri="{FF2B5EF4-FFF2-40B4-BE49-F238E27FC236}">
                <a16:creationId xmlns:a16="http://schemas.microsoft.com/office/drawing/2014/main" id="{A5D7743B-D51C-C41E-93C2-9638BC86A4AA}"/>
              </a:ext>
            </a:extLst>
          </p:cNvPr>
          <p:cNvSpPr/>
          <p:nvPr userDrawn="1"/>
        </p:nvSpPr>
        <p:spPr bwMode="auto">
          <a:xfrm>
            <a:off x="8615254" y="220620"/>
            <a:ext cx="3399666" cy="445265"/>
          </a:xfrm>
          <a:prstGeom prst="rect">
            <a:avLst/>
          </a:prstGeom>
          <a:solidFill>
            <a:srgbClr val="242E56"/>
          </a:solidFill>
          <a:ln>
            <a:solidFill>
              <a:srgbClr val="242E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242E56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583EC2-E564-024E-6DCD-50FEB4A2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7613" y="1798880"/>
            <a:ext cx="3252519" cy="1821969"/>
          </a:xfrm>
          <a:prstGeom prst="rect">
            <a:avLst/>
          </a:prstGeom>
        </p:spPr>
        <p:txBody>
          <a:bodyPr/>
          <a:lstStyle>
            <a:lvl1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E3281B-2CCE-4E9F-579F-07D0A9F3FD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1481" y="5056960"/>
            <a:ext cx="3364781" cy="1571145"/>
          </a:xfrm>
          <a:prstGeom prst="rect">
            <a:avLst/>
          </a:prstGeom>
        </p:spPr>
        <p:txBody>
          <a:bodyPr/>
          <a:lstStyle>
            <a:lvl1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8F54FAE-F5B5-81F3-C383-88DEBC07D4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7602BF9-5886-6EAF-255C-9D8CC1DF21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78964" y="230769"/>
            <a:ext cx="2271424" cy="40502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831B5B-BEF7-3549-DB45-E4D517E2A1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274" y="186586"/>
            <a:ext cx="4943957" cy="4792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6CF6E-5B5B-A671-59D6-7E02A2D4736E}"/>
              </a:ext>
            </a:extLst>
          </p:cNvPr>
          <p:cNvSpPr txBox="1"/>
          <p:nvPr userDrawn="1"/>
        </p:nvSpPr>
        <p:spPr>
          <a:xfrm>
            <a:off x="1470381" y="6581001"/>
            <a:ext cx="696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u="non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Dati: </a:t>
            </a:r>
            <a:r>
              <a:rPr lang="it-IT" sz="1200" u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</a:t>
            </a:r>
            <a:r>
              <a:rPr lang="it-IT" sz="1200" u="none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Immediando</a:t>
            </a:r>
            <a:r>
              <a:rPr lang="it-IT" sz="1200" u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u="non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244090-37C2-2FBF-F065-6A280610B18F}"/>
              </a:ext>
            </a:extLst>
          </p:cNvPr>
          <p:cNvCxnSpPr/>
          <p:nvPr userDrawn="1"/>
        </p:nvCxnSpPr>
        <p:spPr>
          <a:xfrm>
            <a:off x="624739" y="757870"/>
            <a:ext cx="10943167" cy="15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>
            <a:extLst>
              <a:ext uri="{FF2B5EF4-FFF2-40B4-BE49-F238E27FC236}">
                <a16:creationId xmlns:a16="http://schemas.microsoft.com/office/drawing/2014/main" id="{992CCAD2-895D-E670-FEF0-A2AA83043798}"/>
              </a:ext>
            </a:extLst>
          </p:cNvPr>
          <p:cNvSpPr/>
          <p:nvPr userDrawn="1"/>
        </p:nvSpPr>
        <p:spPr bwMode="auto">
          <a:xfrm>
            <a:off x="8440307" y="0"/>
            <a:ext cx="3751693" cy="6858000"/>
          </a:xfrm>
          <a:prstGeom prst="rect">
            <a:avLst/>
          </a:prstGeom>
          <a:solidFill>
            <a:srgbClr val="B5B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50">
              <a:solidFill>
                <a:srgbClr val="232D56"/>
              </a:solidFill>
            </a:endParaRPr>
          </a:p>
        </p:txBody>
      </p:sp>
      <p:sp>
        <p:nvSpPr>
          <p:cNvPr id="8" name="Rettangolo 22">
            <a:extLst>
              <a:ext uri="{FF2B5EF4-FFF2-40B4-BE49-F238E27FC236}">
                <a16:creationId xmlns:a16="http://schemas.microsoft.com/office/drawing/2014/main" id="{D387AC1B-771E-61A1-2E12-4FAC7121DE73}"/>
              </a:ext>
            </a:extLst>
          </p:cNvPr>
          <p:cNvSpPr/>
          <p:nvPr userDrawn="1"/>
        </p:nvSpPr>
        <p:spPr bwMode="auto">
          <a:xfrm>
            <a:off x="8615254" y="220620"/>
            <a:ext cx="3399666" cy="445265"/>
          </a:xfrm>
          <a:prstGeom prst="rect">
            <a:avLst/>
          </a:prstGeom>
          <a:solidFill>
            <a:srgbClr val="242E56"/>
          </a:solidFill>
          <a:ln>
            <a:solidFill>
              <a:srgbClr val="242E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242E56"/>
              </a:solidFill>
            </a:endParaRPr>
          </a:p>
        </p:txBody>
      </p:sp>
      <p:cxnSp>
        <p:nvCxnSpPr>
          <p:cNvPr id="9" name="Connettore dritto 12">
            <a:extLst>
              <a:ext uri="{FF2B5EF4-FFF2-40B4-BE49-F238E27FC236}">
                <a16:creationId xmlns:a16="http://schemas.microsoft.com/office/drawing/2014/main" id="{A5E6B483-3465-EB9F-EAE0-EADFA04127B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584244" y="1474272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squares with white text">
            <a:extLst>
              <a:ext uri="{FF2B5EF4-FFF2-40B4-BE49-F238E27FC236}">
                <a16:creationId xmlns:a16="http://schemas.microsoft.com/office/drawing/2014/main" id="{30A3D3E5-5C4A-67A2-D8CE-9AECBB700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8" y="6073304"/>
            <a:ext cx="1017289" cy="684000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4FC2DEA0-E240-700C-197C-396205901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78964" y="230769"/>
            <a:ext cx="2271424" cy="40502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B121A4-2898-9212-2A1A-50A8BE8D4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b="1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BEB2CA-F7A9-60D4-A602-834904424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7613" y="1798880"/>
            <a:ext cx="3252519" cy="1821969"/>
          </a:xfrm>
          <a:prstGeom prst="rect">
            <a:avLst/>
          </a:prstGeom>
        </p:spPr>
        <p:txBody>
          <a:bodyPr/>
          <a:lstStyle>
            <a:lvl1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None/>
              <a:defRPr sz="1700" b="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CFD5D-153C-ED69-19E0-1DC0751BBA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274" y="186586"/>
            <a:ext cx="4943957" cy="4792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9EA5E-05E4-6ED9-43CD-3F50AE7C63D2}"/>
              </a:ext>
            </a:extLst>
          </p:cNvPr>
          <p:cNvSpPr txBox="1"/>
          <p:nvPr userDrawn="1"/>
        </p:nvSpPr>
        <p:spPr>
          <a:xfrm>
            <a:off x="1470381" y="6581001"/>
            <a:ext cx="696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u="non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Dati: </a:t>
            </a:r>
            <a:r>
              <a:rPr lang="it-IT" sz="1200" u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</a:t>
            </a:r>
            <a:r>
              <a:rPr lang="it-IT" sz="1200" u="none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Immediando</a:t>
            </a:r>
            <a:r>
              <a:rPr lang="it-IT" sz="1200" u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u="none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7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s with white text">
            <a:extLst>
              <a:ext uri="{FF2B5EF4-FFF2-40B4-BE49-F238E27FC236}">
                <a16:creationId xmlns:a16="http://schemas.microsoft.com/office/drawing/2014/main" id="{2995C53F-13D9-FEE0-AEFF-F63663A90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8" y="6073304"/>
            <a:ext cx="1017289" cy="684000"/>
          </a:xfrm>
          <a:prstGeom prst="rect">
            <a:avLst/>
          </a:prstGeom>
        </p:spPr>
      </p:pic>
      <p:pic>
        <p:nvPicPr>
          <p:cNvPr id="3" name="Picture 2" descr="A blue and black logo">
            <a:extLst>
              <a:ext uri="{FF2B5EF4-FFF2-40B4-BE49-F238E27FC236}">
                <a16:creationId xmlns:a16="http://schemas.microsoft.com/office/drawing/2014/main" id="{1F71C517-433A-90C4-BBCB-B46CC5792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96" y="1911341"/>
            <a:ext cx="2024109" cy="388629"/>
          </a:xfrm>
          <a:prstGeom prst="rect">
            <a:avLst/>
          </a:prstGeom>
        </p:spPr>
      </p:pic>
      <p:pic>
        <p:nvPicPr>
          <p:cNvPr id="4" name="Picture 3" descr="A blue and white shirt with a plus sign">
            <a:extLst>
              <a:ext uri="{FF2B5EF4-FFF2-40B4-BE49-F238E27FC236}">
                <a16:creationId xmlns:a16="http://schemas.microsoft.com/office/drawing/2014/main" id="{4D7BBDAE-A676-5869-AF2C-6326D54FDA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22" y="2425950"/>
            <a:ext cx="410349" cy="680268"/>
          </a:xfrm>
          <a:prstGeom prst="rect">
            <a:avLst/>
          </a:prstGeom>
        </p:spPr>
      </p:pic>
      <p:pic>
        <p:nvPicPr>
          <p:cNvPr id="5" name="Picture 4" descr="A blue and white cell phone">
            <a:extLst>
              <a:ext uri="{FF2B5EF4-FFF2-40B4-BE49-F238E27FC236}">
                <a16:creationId xmlns:a16="http://schemas.microsoft.com/office/drawing/2014/main" id="{5982DF22-C304-16CB-306F-039B6F3CA1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72" y="2529687"/>
            <a:ext cx="361620" cy="579330"/>
          </a:xfrm>
          <a:prstGeom prst="rect">
            <a:avLst/>
          </a:prstGeom>
        </p:spPr>
      </p:pic>
      <p:pic>
        <p:nvPicPr>
          <p:cNvPr id="6" name="Picture 5" descr="A pencil and notepad with a plus and a cross">
            <a:extLst>
              <a:ext uri="{FF2B5EF4-FFF2-40B4-BE49-F238E27FC236}">
                <a16:creationId xmlns:a16="http://schemas.microsoft.com/office/drawing/2014/main" id="{9FA60B2E-4A27-79B2-9651-FF628E01C0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25" y="2529687"/>
            <a:ext cx="532473" cy="581196"/>
          </a:xfrm>
          <a:prstGeom prst="rect">
            <a:avLst/>
          </a:prstGeom>
        </p:spPr>
      </p:pic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78E59A23-D5F2-5F0A-A3C0-80A640625625}"/>
              </a:ext>
            </a:extLst>
          </p:cNvPr>
          <p:cNvCxnSpPr>
            <a:cxnSpLocks/>
          </p:cNvCxnSpPr>
          <p:nvPr userDrawn="1"/>
        </p:nvCxnSpPr>
        <p:spPr>
          <a:xfrm flipH="1">
            <a:off x="2927694" y="3301299"/>
            <a:ext cx="3111319" cy="0"/>
          </a:xfrm>
          <a:prstGeom prst="line">
            <a:avLst/>
          </a:prstGeom>
          <a:noFill/>
          <a:ln w="9525" cap="flat">
            <a:solidFill>
              <a:srgbClr val="00206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02ABB86B-BE2E-14E1-E1A7-F6A5BF806E32}"/>
              </a:ext>
            </a:extLst>
          </p:cNvPr>
          <p:cNvSpPr/>
          <p:nvPr userDrawn="1"/>
        </p:nvSpPr>
        <p:spPr>
          <a:xfrm>
            <a:off x="1799216" y="3377786"/>
            <a:ext cx="435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Via Monza, 31 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20863 Concorezzo (MB)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www.immediando.com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0C40AD-ABDD-5C2B-0AAF-63CF16190DA8}"/>
              </a:ext>
            </a:extLst>
          </p:cNvPr>
          <p:cNvSpPr txBox="1"/>
          <p:nvPr userDrawn="1"/>
        </p:nvSpPr>
        <p:spPr>
          <a:xfrm>
            <a:off x="6380089" y="2353238"/>
            <a:ext cx="4108214" cy="1075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4999" tIns="44999" rIns="44999" bIns="44999" numCol="1" anchor="t">
            <a:spAutoFit/>
          </a:bodyPr>
          <a:lstStyle/>
          <a:p>
            <a:pPr defTabSz="449262">
              <a:spcBef>
                <a:spcPts val="12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Dir. Generale</a:t>
            </a:r>
            <a:endParaRPr lang="it-IT" sz="1600" b="1" u="sng" dirty="0">
              <a:solidFill>
                <a:schemeClr val="bg2">
                  <a:lumMod val="10000"/>
                </a:schemeClr>
              </a:solidFill>
              <a:latin typeface="Roboto Light" pitchFamily="2" charset="0"/>
              <a:ea typeface="Roboto Light" pitchFamily="2" charset="0"/>
              <a:cs typeface="Arial"/>
              <a:sym typeface="Arial"/>
            </a:endParaRPr>
          </a:p>
          <a:p>
            <a: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 b="1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b="1" dirty="0">
                <a:solidFill>
                  <a:schemeClr val="bg2">
                    <a:lumMod val="10000"/>
                  </a:schemeClr>
                </a:solidFill>
                <a:latin typeface="Roboto Medium" pitchFamily="2" charset="0"/>
                <a:ea typeface="Roboto Medium" pitchFamily="2" charset="0"/>
              </a:rPr>
              <a:t>Diego Rovetta</a:t>
            </a:r>
            <a:endParaRPr lang="it-IT" sz="1600" b="1" dirty="0">
              <a:solidFill>
                <a:schemeClr val="bg2">
                  <a:lumMod val="10000"/>
                </a:schemeClr>
              </a:solidFill>
              <a:latin typeface="Roboto Medium" pitchFamily="2" charset="0"/>
              <a:ea typeface="Roboto Medium" pitchFamily="2" charset="0"/>
              <a:sym typeface="Arial"/>
            </a:endParaRPr>
          </a:p>
          <a:p>
            <a: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+39 320 9190853</a:t>
            </a:r>
            <a:endParaRPr lang="it-IT" sz="1600" b="1" u="sng" dirty="0">
              <a:solidFill>
                <a:schemeClr val="bg2">
                  <a:lumMod val="10000"/>
                </a:schemeClr>
              </a:solidFill>
              <a:latin typeface="Roboto Light" pitchFamily="2" charset="0"/>
              <a:ea typeface="Roboto Light" pitchFamily="2" charset="0"/>
              <a:cs typeface="Arial"/>
              <a:sym typeface="Arial"/>
            </a:endParaRPr>
          </a:p>
          <a:p>
            <a:pPr defTabSz="449262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latin typeface="Roboto"/>
                <a:ea typeface="Roboto"/>
                <a:cs typeface="Roboto"/>
                <a:sym typeface="Roboto"/>
              </a:defRPr>
            </a:pPr>
            <a:r>
              <a:rPr lang="it-IT" sz="1600" dirty="0">
                <a:solidFill>
                  <a:schemeClr val="bg2">
                    <a:lumMod val="10000"/>
                  </a:schemeClr>
                </a:solidFill>
                <a:latin typeface="Roboto Light" pitchFamily="2" charset="0"/>
                <a:ea typeface="Roboto Light" pitchFamily="2" charset="0"/>
              </a:rPr>
              <a:t>diego.rovetta@immediando.com</a:t>
            </a:r>
            <a:endParaRPr lang="it-IT" sz="1600" b="1" u="sng" dirty="0">
              <a:solidFill>
                <a:schemeClr val="bg2">
                  <a:lumMod val="10000"/>
                </a:schemeClr>
              </a:solidFill>
              <a:latin typeface="Roboto Light" pitchFamily="2" charset="0"/>
              <a:ea typeface="Roboto Light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1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550E-9FFD-9B12-B3C2-37EFD41C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CB8E-85E7-BB42-64FB-C3DBFA47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57473-05F6-351B-C8E7-480C50DF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41198-EAE5-AD91-7DF9-0A59A6C5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1CF9-C5CD-7D4A-2C14-CF4AA591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DEEB-1993-5AE7-5167-C0DB6F34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8A324-3AE6-E05A-626D-81B732338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1C05-97B2-04E3-19C6-A6B8E5F5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59043-5295-FB53-F64A-12537715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458C4-44B6-B3F5-7298-7ADD8443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C09C-5887-18E5-B891-A9214236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4DA7-FA2D-9209-FF1F-484FDD81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53E52-1207-810E-EDBB-23C8A696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5A6C0-8A36-2D32-F1FE-7FC94F25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4221-3884-8FF1-F960-343A32C5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B2764-DE40-3F31-DD39-90A5ADCF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47C9-3A3F-2DE4-CF67-2002F0FF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F69A1-77C4-B570-1F54-59C6C451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07B92-2114-6B11-14C2-9FE1B56F2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BA8A4-2687-9A61-D8B3-1CFB7531F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0C691-DD79-B2E5-5FF3-B9F192F9C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ACFF6-8ED8-0DE7-1547-888B750D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8203B-5097-917D-1325-ACCA5E0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A5001-5D97-07BB-0945-35F1F965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0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7DEA-A82E-8694-CCD0-5279102F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5E374-FCBD-5B93-52C1-DF828F42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312E4-6B3B-03AC-7BFD-B0839575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6F74B-C0C2-C7C3-364E-E4AA47DF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62BF4-4631-836B-2D13-455C6F63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02080-B0FF-7F52-EA9E-94DCDE7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9DF86-3D9C-3769-E645-7D413FF3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C1D0-BBF8-95D2-4D2C-12711051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9EB1-2F0F-72E8-13C9-94536641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0B6F8-1E68-4D28-DC4F-33C423E3F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E7AD1-5D41-7321-C153-DD15BE75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ECD8F-A0F8-004C-8681-90637F60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5AFE8-CA0E-C918-7A61-02B7A7CC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1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F0D5-AE1E-4D39-5EA6-EA14003F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B7374-BA79-6B65-1986-7B3B5FEEE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5F6E-F8A9-7F9A-AB83-D08D5B2E2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256F4-665F-CEB2-A96C-011B4907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23922-19E9-D033-6ABA-A1601CA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0A9E-EF9E-E090-B3A5-9E72892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733C1-A3AE-9CC5-5393-B63AA528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C9D59-F5F0-C7DD-18B1-F8BF1DC5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C91A-F996-0644-A61A-ECEFB72D4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4A6C6-ACEF-40D0-A8FE-B879DCEE27DE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58D0-3D7B-E98B-098F-E48DCC0A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DB25-4C3A-836E-88ED-976554625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FA6EF-04EA-4023-AB3C-0810DC60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66FD6-CBEE-E5F3-0CDF-D7071B5D0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8761" cy="6858000"/>
          </a:xfrm>
          <a:prstGeom prst="rect">
            <a:avLst/>
          </a:prstGeom>
        </p:spPr>
      </p:pic>
      <p:pic>
        <p:nvPicPr>
          <p:cNvPr id="4" name="Picture 3" descr="A blue and black logo">
            <a:extLst>
              <a:ext uri="{FF2B5EF4-FFF2-40B4-BE49-F238E27FC236}">
                <a16:creationId xmlns:a16="http://schemas.microsoft.com/office/drawing/2014/main" id="{F206A8A1-0044-58A3-C610-CD6D0583E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3" y="5793317"/>
            <a:ext cx="2554267" cy="490419"/>
          </a:xfrm>
          <a:prstGeom prst="rect">
            <a:avLst/>
          </a:prstGeom>
        </p:spPr>
      </p:pic>
      <p:pic>
        <p:nvPicPr>
          <p:cNvPr id="6" name="Picture 5" descr="A blue and white shirt with a plus sign">
            <a:extLst>
              <a:ext uri="{FF2B5EF4-FFF2-40B4-BE49-F238E27FC236}">
                <a16:creationId xmlns:a16="http://schemas.microsoft.com/office/drawing/2014/main" id="{27DBB79E-A612-1F60-6A3A-A84ABCAE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73" y="4806350"/>
            <a:ext cx="738259" cy="1223869"/>
          </a:xfrm>
          <a:prstGeom prst="rect">
            <a:avLst/>
          </a:prstGeom>
        </p:spPr>
      </p:pic>
      <p:pic>
        <p:nvPicPr>
          <p:cNvPr id="7" name="Picture 6" descr="A blue and white cell phone">
            <a:extLst>
              <a:ext uri="{FF2B5EF4-FFF2-40B4-BE49-F238E27FC236}">
                <a16:creationId xmlns:a16="http://schemas.microsoft.com/office/drawing/2014/main" id="{23D43131-BB7B-859F-5EF0-2079E74C2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78" y="4937104"/>
            <a:ext cx="665399" cy="1065995"/>
          </a:xfrm>
          <a:prstGeom prst="rect">
            <a:avLst/>
          </a:prstGeom>
        </p:spPr>
      </p:pic>
      <p:pic>
        <p:nvPicPr>
          <p:cNvPr id="8" name="Picture 7" descr="A pencil and notepad with a plus and a cross">
            <a:extLst>
              <a:ext uri="{FF2B5EF4-FFF2-40B4-BE49-F238E27FC236}">
                <a16:creationId xmlns:a16="http://schemas.microsoft.com/office/drawing/2014/main" id="{16C85E33-33F4-A5A4-BFCE-4F2F2DC4A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58" y="4984246"/>
            <a:ext cx="970110" cy="1058879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E1333D1D-08F4-4176-B813-2CE0FD4AD794}"/>
              </a:ext>
            </a:extLst>
          </p:cNvPr>
          <p:cNvSpPr txBox="1"/>
          <p:nvPr/>
        </p:nvSpPr>
        <p:spPr>
          <a:xfrm>
            <a:off x="10067732" y="6073251"/>
            <a:ext cx="178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tore</a:t>
            </a:r>
            <a:r>
              <a:rPr lang="it-IT" sz="1200" u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it-IT" sz="1200" b="1" u="none" dirty="0">
                <a:solidFill>
                  <a:srgbClr val="001D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Store-Tools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2B94C-D746-818C-E354-2FE5653BBB15}"/>
              </a:ext>
            </a:extLst>
          </p:cNvPr>
          <p:cNvCxnSpPr/>
          <p:nvPr/>
        </p:nvCxnSpPr>
        <p:spPr>
          <a:xfrm>
            <a:off x="10492371" y="6279909"/>
            <a:ext cx="879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CFF4A9A-B6AD-09F3-ADCF-C4C11B725F2B}"/>
              </a:ext>
            </a:extLst>
          </p:cNvPr>
          <p:cNvSpPr txBox="1"/>
          <p:nvPr/>
        </p:nvSpPr>
        <p:spPr>
          <a:xfrm>
            <a:off x="8809866" y="6063359"/>
            <a:ext cx="178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tore</a:t>
            </a:r>
            <a:r>
              <a:rPr lang="it-IT" sz="1200" u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it-IT" sz="1200" b="1" u="none" dirty="0">
                <a:solidFill>
                  <a:srgbClr val="001D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Sales-Advisor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5CB6B3-0984-A36B-56FA-B270DB70DE64}"/>
              </a:ext>
            </a:extLst>
          </p:cNvPr>
          <p:cNvCxnSpPr/>
          <p:nvPr/>
        </p:nvCxnSpPr>
        <p:spPr>
          <a:xfrm>
            <a:off x="9234505" y="6270017"/>
            <a:ext cx="879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CF5706D-FD7F-3258-918F-42F63248C128}"/>
              </a:ext>
            </a:extLst>
          </p:cNvPr>
          <p:cNvSpPr txBox="1"/>
          <p:nvPr/>
        </p:nvSpPr>
        <p:spPr>
          <a:xfrm>
            <a:off x="7482678" y="6029226"/>
            <a:ext cx="178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In-S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tore</a:t>
            </a:r>
            <a:r>
              <a:rPr lang="it-IT" sz="1200" u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it-IT" sz="1200" b="1" u="none" dirty="0">
                <a:solidFill>
                  <a:srgbClr val="001D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DA4DE5-816B-3CA8-A94D-EEC35B45F903}"/>
              </a:ext>
            </a:extLst>
          </p:cNvPr>
          <p:cNvCxnSpPr/>
          <p:nvPr/>
        </p:nvCxnSpPr>
        <p:spPr>
          <a:xfrm>
            <a:off x="7897986" y="6273208"/>
            <a:ext cx="879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B8026CE0-F16B-FB7A-5FE1-A13A16AF29DE}"/>
              </a:ext>
            </a:extLst>
          </p:cNvPr>
          <p:cNvSpPr/>
          <p:nvPr/>
        </p:nvSpPr>
        <p:spPr>
          <a:xfrm>
            <a:off x="1066569" y="4283961"/>
            <a:ext cx="3533159" cy="653143"/>
          </a:xfrm>
          <a:prstGeom prst="flowChartAlternateProcess">
            <a:avLst/>
          </a:prstGeom>
          <a:solidFill>
            <a:srgbClr val="242E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C2283A-7900-0F88-899C-0CF22EF6EB64}"/>
              </a:ext>
            </a:extLst>
          </p:cNvPr>
          <p:cNvSpPr txBox="1"/>
          <p:nvPr/>
        </p:nvSpPr>
        <p:spPr>
          <a:xfrm>
            <a:off x="1066569" y="4433644"/>
            <a:ext cx="305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Scopri l’analisi completa  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50375B-F027-6BA3-C2B2-7188CB98DF31}"/>
              </a:ext>
            </a:extLst>
          </p:cNvPr>
          <p:cNvCxnSpPr>
            <a:cxnSpLocks/>
          </p:cNvCxnSpPr>
          <p:nvPr/>
        </p:nvCxnSpPr>
        <p:spPr>
          <a:xfrm>
            <a:off x="4026582" y="4638525"/>
            <a:ext cx="43041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5">
            <a:extLst>
              <a:ext uri="{FF2B5EF4-FFF2-40B4-BE49-F238E27FC236}">
                <a16:creationId xmlns:a16="http://schemas.microsoft.com/office/drawing/2014/main" id="{0FFD7BDC-55F4-566D-232D-523440F3904A}"/>
              </a:ext>
            </a:extLst>
          </p:cNvPr>
          <p:cNvSpPr/>
          <p:nvPr/>
        </p:nvSpPr>
        <p:spPr bwMode="auto">
          <a:xfrm>
            <a:off x="0" y="1396206"/>
            <a:ext cx="7770242" cy="2133545"/>
          </a:xfrm>
          <a:prstGeom prst="rect">
            <a:avLst/>
          </a:prstGeom>
          <a:solidFill>
            <a:srgbClr val="E5EB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it-IT" b="1" i="1" u="none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47FC5-7A0C-5DDD-F935-4D7766540BFC}"/>
              </a:ext>
            </a:extLst>
          </p:cNvPr>
          <p:cNvSpPr txBox="1"/>
          <p:nvPr/>
        </p:nvSpPr>
        <p:spPr>
          <a:xfrm>
            <a:off x="1260087" y="1396206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43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it-IT" sz="5400" b="1" u="none" dirty="0">
                <a:solidFill>
                  <a:srgbClr val="232D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 </a:t>
            </a:r>
            <a:r>
              <a:rPr lang="it-IT" sz="5400" b="1" u="none" dirty="0">
                <a:solidFill>
                  <a:srgbClr val="5266B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Conosce</a:t>
            </a:r>
            <a:r>
              <a:rPr lang="it-IT" sz="5400" b="1" u="none" dirty="0">
                <a:solidFill>
                  <a:srgbClr val="232D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fa!</a:t>
            </a:r>
            <a:endParaRPr lang="it-IT" sz="5400" b="1" u="none" dirty="0">
              <a:solidFill>
                <a:srgbClr val="EB007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ttangolo 8">
            <a:extLst>
              <a:ext uri="{FF2B5EF4-FFF2-40B4-BE49-F238E27FC236}">
                <a16:creationId xmlns:a16="http://schemas.microsoft.com/office/drawing/2014/main" id="{87EA0942-670E-0D98-C452-230B27E96F03}"/>
              </a:ext>
            </a:extLst>
          </p:cNvPr>
          <p:cNvSpPr/>
          <p:nvPr/>
        </p:nvSpPr>
        <p:spPr bwMode="auto">
          <a:xfrm>
            <a:off x="0" y="2610660"/>
            <a:ext cx="6473952" cy="463086"/>
          </a:xfrm>
          <a:prstGeom prst="rect">
            <a:avLst/>
          </a:prstGeom>
          <a:solidFill>
            <a:srgbClr val="232D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B6DC3-046F-0694-FC5E-E6144D290645}"/>
              </a:ext>
            </a:extLst>
          </p:cNvPr>
          <p:cNvSpPr txBox="1"/>
          <p:nvPr/>
        </p:nvSpPr>
        <p:spPr>
          <a:xfrm>
            <a:off x="743727" y="2642148"/>
            <a:ext cx="5730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43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Analisi di Scenario del Mercato </a:t>
            </a:r>
            <a:r>
              <a:rPr lang="it-IT" sz="2000" b="1" dirty="0">
                <a:solidFill>
                  <a:srgbClr val="5266B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Yogurt</a:t>
            </a:r>
            <a:endParaRPr lang="it-IT" sz="2400" b="1" dirty="0">
              <a:solidFill>
                <a:srgbClr val="5266B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6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B6D0-73FD-6DBC-3194-1F7F57DA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categoria Yogurt 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2771B-A70C-44A4-B703-A3AC32650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segmentazione : Assortimento e Spazio 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EA57C-6806-388E-81BB-1DA86D78FC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Le Insegne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4248EE-F81C-52CD-B84F-438987ABF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468" y="229886"/>
            <a:ext cx="1422642" cy="3651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Topics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22">
            <a:extLst>
              <a:ext uri="{FF2B5EF4-FFF2-40B4-BE49-F238E27FC236}">
                <a16:creationId xmlns:a16="http://schemas.microsoft.com/office/drawing/2014/main" id="{27FD2103-3E68-AF8E-8B59-28F232D8A7E8}"/>
              </a:ext>
            </a:extLst>
          </p:cNvPr>
          <p:cNvSpPr/>
          <p:nvPr/>
        </p:nvSpPr>
        <p:spPr bwMode="auto">
          <a:xfrm>
            <a:off x="610986" y="186586"/>
            <a:ext cx="559779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499D41-3CC4-0D1D-9EC6-ADD796B4F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87325"/>
            <a:ext cx="4945063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dimensioni del reparto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B805056-A5E1-AE3F-D4F0-BF384DDA3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Assortimento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F544E-E8E3-89E2-4C55-1D8998758455}"/>
              </a:ext>
            </a:extLst>
          </p:cNvPr>
          <p:cNvSpPr txBox="1"/>
          <p:nvPr/>
        </p:nvSpPr>
        <p:spPr>
          <a:xfrm>
            <a:off x="8394449" y="6560614"/>
            <a:ext cx="39148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* Modulo standard di 7 ripiani di 133 cm</a:t>
            </a:r>
          </a:p>
        </p:txBody>
      </p:sp>
      <p:graphicFrame>
        <p:nvGraphicFramePr>
          <p:cNvPr id="26" name="Grafico 3">
            <a:extLst>
              <a:ext uri="{FF2B5EF4-FFF2-40B4-BE49-F238E27FC236}">
                <a16:creationId xmlns:a16="http://schemas.microsoft.com/office/drawing/2014/main" id="{E662ABB4-4832-F9A4-7166-348F00189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81698"/>
              </p:ext>
            </p:extLst>
          </p:nvPr>
        </p:nvGraphicFramePr>
        <p:xfrm>
          <a:off x="5977805" y="5040498"/>
          <a:ext cx="1752202" cy="141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64D79F4-5C13-AFD3-D601-77CAD0620BFE}"/>
              </a:ext>
            </a:extLst>
          </p:cNvPr>
          <p:cNvSpPr txBox="1">
            <a:spLocks/>
          </p:cNvSpPr>
          <p:nvPr/>
        </p:nvSpPr>
        <p:spPr>
          <a:xfrm>
            <a:off x="8644275" y="3671960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Spazio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B79BBCCD-20F6-BE94-54A4-E1EF438BE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4275" y="268311"/>
            <a:ext cx="3451530" cy="405028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Yogurt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5" name="Group 57">
            <a:extLst>
              <a:ext uri="{FF2B5EF4-FFF2-40B4-BE49-F238E27FC236}">
                <a16:creationId xmlns:a16="http://schemas.microsoft.com/office/drawing/2014/main" id="{E7F840F9-3720-A918-FF79-CE60802818EC}"/>
              </a:ext>
            </a:extLst>
          </p:cNvPr>
          <p:cNvGrpSpPr/>
          <p:nvPr/>
        </p:nvGrpSpPr>
        <p:grpSpPr>
          <a:xfrm>
            <a:off x="709290" y="1032486"/>
            <a:ext cx="2200275" cy="3684587"/>
            <a:chOff x="1006575" y="408605"/>
            <a:chExt cx="2692200" cy="420250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622D91A-9F08-4CBD-18E0-CB2DCE2EB8AC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2FDDB9C9-723C-2FE1-268F-AAFD10853E31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B7BFE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kumimoji="0" lang="en-US" sz="1405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Referenze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TextBox 47">
              <a:extLst>
                <a:ext uri="{FF2B5EF4-FFF2-40B4-BE49-F238E27FC236}">
                  <a16:creationId xmlns:a16="http://schemas.microsoft.com/office/drawing/2014/main" id="{5A42D6E4-8678-2212-3BE7-5324789352B2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9" name="Group 37">
            <a:extLst>
              <a:ext uri="{FF2B5EF4-FFF2-40B4-BE49-F238E27FC236}">
                <a16:creationId xmlns:a16="http://schemas.microsoft.com/office/drawing/2014/main" id="{5AC99991-6D9F-EDE5-8C88-880599D44F0E}"/>
              </a:ext>
            </a:extLst>
          </p:cNvPr>
          <p:cNvGrpSpPr/>
          <p:nvPr/>
        </p:nvGrpSpPr>
        <p:grpSpPr>
          <a:xfrm>
            <a:off x="506049" y="1472910"/>
            <a:ext cx="2467695" cy="1989870"/>
            <a:chOff x="798780" y="1658448"/>
            <a:chExt cx="3147379" cy="2536513"/>
          </a:xfrm>
        </p:grpSpPr>
        <p:grpSp>
          <p:nvGrpSpPr>
            <p:cNvPr id="70" name="Group 3">
              <a:extLst>
                <a:ext uri="{FF2B5EF4-FFF2-40B4-BE49-F238E27FC236}">
                  <a16:creationId xmlns:a16="http://schemas.microsoft.com/office/drawing/2014/main" id="{D7F49F62-5F8A-51D7-671D-2AB5D7832705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79" name="Grafico 3">
                <a:extLst>
                  <a:ext uri="{FF2B5EF4-FFF2-40B4-BE49-F238E27FC236}">
                    <a16:creationId xmlns:a16="http://schemas.microsoft.com/office/drawing/2014/main" id="{117AA6BD-C308-9385-9BFB-C3CA62CB67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068282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2" name="Ovale 4">
                <a:extLst>
                  <a:ext uri="{FF2B5EF4-FFF2-40B4-BE49-F238E27FC236}">
                    <a16:creationId xmlns:a16="http://schemas.microsoft.com/office/drawing/2014/main" id="{1A62CC42-504C-625A-79D9-F93805058A3B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A17D0FF-1B12-B0B5-4FB2-00112A358AE3}"/>
                </a:ext>
              </a:extLst>
            </p:cNvPr>
            <p:cNvSpPr txBox="1"/>
            <p:nvPr/>
          </p:nvSpPr>
          <p:spPr bwMode="auto">
            <a:xfrm>
              <a:off x="1817281" y="2676601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345</a:t>
              </a:r>
              <a:r>
                <a:rPr kumimoji="0" lang="it-IT" sz="2000" b="1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,2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83" name="Group 57">
            <a:extLst>
              <a:ext uri="{FF2B5EF4-FFF2-40B4-BE49-F238E27FC236}">
                <a16:creationId xmlns:a16="http://schemas.microsoft.com/office/drawing/2014/main" id="{BA89FABF-9F20-887A-3B96-23700463AED1}"/>
              </a:ext>
            </a:extLst>
          </p:cNvPr>
          <p:cNvGrpSpPr/>
          <p:nvPr/>
        </p:nvGrpSpPr>
        <p:grpSpPr>
          <a:xfrm>
            <a:off x="3325063" y="1032486"/>
            <a:ext cx="2200275" cy="3684587"/>
            <a:chOff x="1006575" y="408605"/>
            <a:chExt cx="2692200" cy="420250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12DF7D5-8E8F-AF2A-CF92-44383A986904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5F9956D-5B99-73BD-C2A9-669AC1360E1E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B7BFE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HYP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TextBox 47">
              <a:extLst>
                <a:ext uri="{FF2B5EF4-FFF2-40B4-BE49-F238E27FC236}">
                  <a16:creationId xmlns:a16="http://schemas.microsoft.com/office/drawing/2014/main" id="{9E99DEC1-C28B-A047-36B0-031731CBAADB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Group 37">
            <a:extLst>
              <a:ext uri="{FF2B5EF4-FFF2-40B4-BE49-F238E27FC236}">
                <a16:creationId xmlns:a16="http://schemas.microsoft.com/office/drawing/2014/main" id="{9DD0A03E-8359-9621-CE76-28D917C0A5B9}"/>
              </a:ext>
            </a:extLst>
          </p:cNvPr>
          <p:cNvGrpSpPr/>
          <p:nvPr/>
        </p:nvGrpSpPr>
        <p:grpSpPr>
          <a:xfrm>
            <a:off x="3121822" y="1472910"/>
            <a:ext cx="2467695" cy="1989870"/>
            <a:chOff x="798780" y="1658448"/>
            <a:chExt cx="3147379" cy="2536513"/>
          </a:xfrm>
        </p:grpSpPr>
        <p:grpSp>
          <p:nvGrpSpPr>
            <p:cNvPr id="88" name="Group 3">
              <a:extLst>
                <a:ext uri="{FF2B5EF4-FFF2-40B4-BE49-F238E27FC236}">
                  <a16:creationId xmlns:a16="http://schemas.microsoft.com/office/drawing/2014/main" id="{9ABDEE2E-C282-FF6F-152F-AAC5EE7B1915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90" name="Grafico 3">
                <a:extLst>
                  <a:ext uri="{FF2B5EF4-FFF2-40B4-BE49-F238E27FC236}">
                    <a16:creationId xmlns:a16="http://schemas.microsoft.com/office/drawing/2014/main" id="{336ECAF2-00FB-C9D4-22F6-02B80D0D43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068282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5" name="Ovale 4">
                <a:extLst>
                  <a:ext uri="{FF2B5EF4-FFF2-40B4-BE49-F238E27FC236}">
                    <a16:creationId xmlns:a16="http://schemas.microsoft.com/office/drawing/2014/main" id="{97E2758C-303F-2543-F9A8-CF20717D86F7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4A605E3-0961-3E26-F258-C98A25402181}"/>
                </a:ext>
              </a:extLst>
            </p:cNvPr>
            <p:cNvSpPr txBox="1"/>
            <p:nvPr/>
          </p:nvSpPr>
          <p:spPr bwMode="auto">
            <a:xfrm>
              <a:off x="1829836" y="2690127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448</a:t>
              </a:r>
              <a:r>
                <a:rPr kumimoji="0" lang="it-IT" sz="2000" b="1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,7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96" name="Group 57">
            <a:extLst>
              <a:ext uri="{FF2B5EF4-FFF2-40B4-BE49-F238E27FC236}">
                <a16:creationId xmlns:a16="http://schemas.microsoft.com/office/drawing/2014/main" id="{C0C54813-D97B-F1D2-90E9-F91F9998BEE4}"/>
              </a:ext>
            </a:extLst>
          </p:cNvPr>
          <p:cNvGrpSpPr/>
          <p:nvPr/>
        </p:nvGrpSpPr>
        <p:grpSpPr>
          <a:xfrm>
            <a:off x="5699123" y="1032486"/>
            <a:ext cx="2200275" cy="3684587"/>
            <a:chOff x="1006575" y="408605"/>
            <a:chExt cx="2692200" cy="4202507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63D1BAB-7085-DEC6-05AD-8845B428E471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5B7110C-8827-CD9B-F7D2-011CDE3DAEB2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B7BFE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SUP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TextBox 47">
              <a:extLst>
                <a:ext uri="{FF2B5EF4-FFF2-40B4-BE49-F238E27FC236}">
                  <a16:creationId xmlns:a16="http://schemas.microsoft.com/office/drawing/2014/main" id="{C0EB5D2E-FDA1-91FB-2284-2FF756941E3C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0" name="Group 37">
            <a:extLst>
              <a:ext uri="{FF2B5EF4-FFF2-40B4-BE49-F238E27FC236}">
                <a16:creationId xmlns:a16="http://schemas.microsoft.com/office/drawing/2014/main" id="{6300581E-96AD-3344-76D6-4AF186A57B60}"/>
              </a:ext>
            </a:extLst>
          </p:cNvPr>
          <p:cNvGrpSpPr/>
          <p:nvPr/>
        </p:nvGrpSpPr>
        <p:grpSpPr>
          <a:xfrm>
            <a:off x="5495882" y="1472910"/>
            <a:ext cx="2467695" cy="1989870"/>
            <a:chOff x="798780" y="1658448"/>
            <a:chExt cx="3147379" cy="2536513"/>
          </a:xfrm>
        </p:grpSpPr>
        <p:grpSp>
          <p:nvGrpSpPr>
            <p:cNvPr id="101" name="Group 3">
              <a:extLst>
                <a:ext uri="{FF2B5EF4-FFF2-40B4-BE49-F238E27FC236}">
                  <a16:creationId xmlns:a16="http://schemas.microsoft.com/office/drawing/2014/main" id="{1025D3B7-FF89-D018-BB71-978817B2F20C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06" name="Grafico 3">
                <a:extLst>
                  <a:ext uri="{FF2B5EF4-FFF2-40B4-BE49-F238E27FC236}">
                    <a16:creationId xmlns:a16="http://schemas.microsoft.com/office/drawing/2014/main" id="{28DC4845-CB9E-CE7C-1E22-2BFDED431E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068282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7" name="Ovale 4">
                <a:extLst>
                  <a:ext uri="{FF2B5EF4-FFF2-40B4-BE49-F238E27FC236}">
                    <a16:creationId xmlns:a16="http://schemas.microsoft.com/office/drawing/2014/main" id="{BE57DEFF-5A47-CF7D-6CE8-FA8F9AC9C619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69ECF7A-4C98-1389-83CB-6CAA4D959D01}"/>
                </a:ext>
              </a:extLst>
            </p:cNvPr>
            <p:cNvSpPr txBox="1"/>
            <p:nvPr/>
          </p:nvSpPr>
          <p:spPr bwMode="auto">
            <a:xfrm>
              <a:off x="1804554" y="2688411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300</a:t>
              </a:r>
              <a:r>
                <a:rPr kumimoji="0" lang="it-IT" sz="2000" b="1" kern="1200" cap="none" spc="0" normalizeH="0" baseline="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+mn-cs"/>
                </a:rPr>
                <a:t>,2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109" name="Group 57">
            <a:extLst>
              <a:ext uri="{FF2B5EF4-FFF2-40B4-BE49-F238E27FC236}">
                <a16:creationId xmlns:a16="http://schemas.microsoft.com/office/drawing/2014/main" id="{0A03692A-442B-680D-BF22-A50EA8E0DC7D}"/>
              </a:ext>
            </a:extLst>
          </p:cNvPr>
          <p:cNvGrpSpPr/>
          <p:nvPr/>
        </p:nvGrpSpPr>
        <p:grpSpPr>
          <a:xfrm>
            <a:off x="712400" y="3872101"/>
            <a:ext cx="2200275" cy="3684587"/>
            <a:chOff x="1006575" y="408605"/>
            <a:chExt cx="2692200" cy="420250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879938A-FD04-5858-202A-0D6B93E12E8E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BD02AB9F-F5A4-9F22-9080-B0D052B040ED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242E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Moduli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TextBox 47">
              <a:extLst>
                <a:ext uri="{FF2B5EF4-FFF2-40B4-BE49-F238E27FC236}">
                  <a16:creationId xmlns:a16="http://schemas.microsoft.com/office/drawing/2014/main" id="{C96C312D-E319-2808-0A1A-70AD983AEA7D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2" name="Group 37">
            <a:extLst>
              <a:ext uri="{FF2B5EF4-FFF2-40B4-BE49-F238E27FC236}">
                <a16:creationId xmlns:a16="http://schemas.microsoft.com/office/drawing/2014/main" id="{A0A6EA13-E3EE-DCAE-901A-EE57363DE3F2}"/>
              </a:ext>
            </a:extLst>
          </p:cNvPr>
          <p:cNvGrpSpPr/>
          <p:nvPr/>
        </p:nvGrpSpPr>
        <p:grpSpPr>
          <a:xfrm>
            <a:off x="509159" y="4312525"/>
            <a:ext cx="2467695" cy="1989870"/>
            <a:chOff x="798780" y="1658448"/>
            <a:chExt cx="3147379" cy="2536513"/>
          </a:xfrm>
        </p:grpSpPr>
        <p:grpSp>
          <p:nvGrpSpPr>
            <p:cNvPr id="123" name="Group 3">
              <a:extLst>
                <a:ext uri="{FF2B5EF4-FFF2-40B4-BE49-F238E27FC236}">
                  <a16:creationId xmlns:a16="http://schemas.microsoft.com/office/drawing/2014/main" id="{5493B669-72CF-758C-53FF-C1EE4E8EDE87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25" name="Grafico 3">
                <a:extLst>
                  <a:ext uri="{FF2B5EF4-FFF2-40B4-BE49-F238E27FC236}">
                    <a16:creationId xmlns:a16="http://schemas.microsoft.com/office/drawing/2014/main" id="{DCA0481E-83E0-7DCB-506B-613297CDDF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8587973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26" name="Ovale 4">
                <a:extLst>
                  <a:ext uri="{FF2B5EF4-FFF2-40B4-BE49-F238E27FC236}">
                    <a16:creationId xmlns:a16="http://schemas.microsoft.com/office/drawing/2014/main" id="{521F2132-EF99-0F56-34E1-557219DDB0D9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8199E4E-4626-88D0-E111-7FE98FAD1159}"/>
                </a:ext>
              </a:extLst>
            </p:cNvPr>
            <p:cNvSpPr txBox="1"/>
            <p:nvPr/>
          </p:nvSpPr>
          <p:spPr bwMode="auto">
            <a:xfrm>
              <a:off x="1817281" y="2676601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7</a:t>
              </a:r>
              <a:r>
                <a:rPr lang="it-IT" sz="2000" b="1" u="none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,9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130" name="Group 57">
            <a:extLst>
              <a:ext uri="{FF2B5EF4-FFF2-40B4-BE49-F238E27FC236}">
                <a16:creationId xmlns:a16="http://schemas.microsoft.com/office/drawing/2014/main" id="{6B11996D-2D70-F9E2-E056-76D51E57CC22}"/>
              </a:ext>
            </a:extLst>
          </p:cNvPr>
          <p:cNvGrpSpPr/>
          <p:nvPr/>
        </p:nvGrpSpPr>
        <p:grpSpPr>
          <a:xfrm>
            <a:off x="3328175" y="3881427"/>
            <a:ext cx="2200275" cy="3684587"/>
            <a:chOff x="1006575" y="408605"/>
            <a:chExt cx="2692200" cy="4202507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34A7AFC-D380-9312-B2DE-EB1E6061C6D7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DAF0F379-4748-270C-C2BA-8E6CE2420CD5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242E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HYP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TextBox 47">
              <a:extLst>
                <a:ext uri="{FF2B5EF4-FFF2-40B4-BE49-F238E27FC236}">
                  <a16:creationId xmlns:a16="http://schemas.microsoft.com/office/drawing/2014/main" id="{967E50DD-ABDD-709A-EE88-B9BEBBA104D5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4" name="Group 37">
            <a:extLst>
              <a:ext uri="{FF2B5EF4-FFF2-40B4-BE49-F238E27FC236}">
                <a16:creationId xmlns:a16="http://schemas.microsoft.com/office/drawing/2014/main" id="{46FBDCDE-A6DC-8319-0E3A-4FCB832CA2D1}"/>
              </a:ext>
            </a:extLst>
          </p:cNvPr>
          <p:cNvGrpSpPr/>
          <p:nvPr/>
        </p:nvGrpSpPr>
        <p:grpSpPr>
          <a:xfrm>
            <a:off x="3121822" y="4303556"/>
            <a:ext cx="2467695" cy="1989870"/>
            <a:chOff x="798780" y="1658448"/>
            <a:chExt cx="3147379" cy="2536513"/>
          </a:xfrm>
        </p:grpSpPr>
        <p:grpSp>
          <p:nvGrpSpPr>
            <p:cNvPr id="135" name="Group 3">
              <a:extLst>
                <a:ext uri="{FF2B5EF4-FFF2-40B4-BE49-F238E27FC236}">
                  <a16:creationId xmlns:a16="http://schemas.microsoft.com/office/drawing/2014/main" id="{3E7482DA-35B3-5D7A-3630-9B9A73C795EB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37" name="Grafico 3">
                <a:extLst>
                  <a:ext uri="{FF2B5EF4-FFF2-40B4-BE49-F238E27FC236}">
                    <a16:creationId xmlns:a16="http://schemas.microsoft.com/office/drawing/2014/main" id="{F079CA12-599C-63AA-727C-01C4CA741B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339948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138" name="Ovale 4">
                <a:extLst>
                  <a:ext uri="{FF2B5EF4-FFF2-40B4-BE49-F238E27FC236}">
                    <a16:creationId xmlns:a16="http://schemas.microsoft.com/office/drawing/2014/main" id="{61DB02E0-79ED-74EF-A9C9-00C56E500B70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44DDED9-2F75-DE43-27EB-773C179C3573}"/>
                </a:ext>
              </a:extLst>
            </p:cNvPr>
            <p:cNvSpPr txBox="1"/>
            <p:nvPr/>
          </p:nvSpPr>
          <p:spPr bwMode="auto">
            <a:xfrm>
              <a:off x="1829836" y="2690127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11</a:t>
              </a:r>
              <a:r>
                <a:rPr lang="it-IT" sz="2000" b="1" u="none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,1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139" name="Group 57">
            <a:extLst>
              <a:ext uri="{FF2B5EF4-FFF2-40B4-BE49-F238E27FC236}">
                <a16:creationId xmlns:a16="http://schemas.microsoft.com/office/drawing/2014/main" id="{ED43C737-5B2B-F12E-A0F2-E355906DD3E2}"/>
              </a:ext>
            </a:extLst>
          </p:cNvPr>
          <p:cNvGrpSpPr/>
          <p:nvPr/>
        </p:nvGrpSpPr>
        <p:grpSpPr>
          <a:xfrm>
            <a:off x="5692898" y="3881423"/>
            <a:ext cx="2200275" cy="3684587"/>
            <a:chOff x="1006575" y="408605"/>
            <a:chExt cx="2692200" cy="4202507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9697403-2366-F584-4F27-B688EF426FD7}"/>
                </a:ext>
              </a:extLst>
            </p:cNvPr>
            <p:cNvSpPr/>
            <p:nvPr/>
          </p:nvSpPr>
          <p:spPr bwMode="auto">
            <a:xfrm>
              <a:off x="1913688" y="2208386"/>
              <a:ext cx="877976" cy="878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8138964E-AE88-0BC6-2FC7-303A495E3018}"/>
                </a:ext>
              </a:extLst>
            </p:cNvPr>
            <p:cNvSpPr/>
            <p:nvPr/>
          </p:nvSpPr>
          <p:spPr>
            <a:xfrm>
              <a:off x="1158084" y="408605"/>
              <a:ext cx="2194939" cy="497927"/>
            </a:xfrm>
            <a:prstGeom prst="roundRect">
              <a:avLst>
                <a:gd name="adj" fmla="val 50000"/>
              </a:avLst>
            </a:prstGeom>
            <a:solidFill>
              <a:srgbClr val="242E5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# </a:t>
              </a:r>
              <a:r>
                <a:rPr lang="en-US" sz="1405" dirty="0"/>
                <a:t>SUP</a:t>
              </a:r>
              <a:endParaRPr kumimoji="0" lang="en-US" sz="140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TextBox 47">
              <a:extLst>
                <a:ext uri="{FF2B5EF4-FFF2-40B4-BE49-F238E27FC236}">
                  <a16:creationId xmlns:a16="http://schemas.microsoft.com/office/drawing/2014/main" id="{6884F314-546A-142D-B0EF-46C7CE8F9A67}"/>
                </a:ext>
              </a:extLst>
            </p:cNvPr>
            <p:cNvSpPr txBox="1"/>
            <p:nvPr/>
          </p:nvSpPr>
          <p:spPr>
            <a:xfrm>
              <a:off x="1006575" y="4395646"/>
              <a:ext cx="2692200" cy="21546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3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3" name="Group 37">
            <a:extLst>
              <a:ext uri="{FF2B5EF4-FFF2-40B4-BE49-F238E27FC236}">
                <a16:creationId xmlns:a16="http://schemas.microsoft.com/office/drawing/2014/main" id="{A7CFDC68-C5F7-2799-908B-60B204CED944}"/>
              </a:ext>
            </a:extLst>
          </p:cNvPr>
          <p:cNvGrpSpPr/>
          <p:nvPr/>
        </p:nvGrpSpPr>
        <p:grpSpPr>
          <a:xfrm>
            <a:off x="5489657" y="4321847"/>
            <a:ext cx="2467695" cy="1989870"/>
            <a:chOff x="798780" y="1658448"/>
            <a:chExt cx="3147379" cy="2536513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15B47A11-8628-F7CA-EF74-A4CD201BE544}"/>
                </a:ext>
              </a:extLst>
            </p:cNvPr>
            <p:cNvGrpSpPr/>
            <p:nvPr/>
          </p:nvGrpSpPr>
          <p:grpSpPr>
            <a:xfrm>
              <a:off x="798780" y="1658448"/>
              <a:ext cx="3147379" cy="2536513"/>
              <a:chOff x="625849" y="377118"/>
              <a:chExt cx="3147563" cy="2536335"/>
            </a:xfrm>
          </p:grpSpPr>
          <p:graphicFrame>
            <p:nvGraphicFramePr>
              <p:cNvPr id="146" name="Grafico 3">
                <a:extLst>
                  <a:ext uri="{FF2B5EF4-FFF2-40B4-BE49-F238E27FC236}">
                    <a16:creationId xmlns:a16="http://schemas.microsoft.com/office/drawing/2014/main" id="{2D491D9F-575F-DDC6-710F-70C111D3A5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2995647"/>
                  </p:ext>
                </p:extLst>
              </p:nvPr>
            </p:nvGraphicFramePr>
            <p:xfrm>
              <a:off x="625849" y="377118"/>
              <a:ext cx="3147563" cy="2536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47" name="Ovale 4">
                <a:extLst>
                  <a:ext uri="{FF2B5EF4-FFF2-40B4-BE49-F238E27FC236}">
                    <a16:creationId xmlns:a16="http://schemas.microsoft.com/office/drawing/2014/main" id="{4AA65CA2-0B1B-01C2-6DDA-3AE20CAB31E1}"/>
                  </a:ext>
                </a:extLst>
              </p:cNvPr>
              <p:cNvSpPr/>
              <p:nvPr/>
            </p:nvSpPr>
            <p:spPr>
              <a:xfrm>
                <a:off x="1695438" y="1134361"/>
                <a:ext cx="1010409" cy="10097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t-IT" sz="1400" b="0" i="0" u="sng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3DC27CA-499E-EAE7-0362-4CEB084B4958}"/>
                </a:ext>
              </a:extLst>
            </p:cNvPr>
            <p:cNvSpPr txBox="1"/>
            <p:nvPr/>
          </p:nvSpPr>
          <p:spPr bwMode="auto">
            <a:xfrm>
              <a:off x="1841419" y="2664718"/>
              <a:ext cx="1085266" cy="510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lang="it-IT" sz="20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6</a:t>
              </a:r>
              <a:r>
                <a:rPr lang="it-IT" sz="2000" b="1" u="none" dirty="0">
                  <a:solidFill>
                    <a:srgbClr val="000000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</a:rPr>
                <a:t>,5</a:t>
              </a:r>
              <a:endParaRPr kumimoji="0" lang="it-IT" sz="2000" b="1" u="none" kern="1200" cap="none" spc="0" normalizeH="0" baseline="0" noProof="0" dirty="0"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cxnSp>
        <p:nvCxnSpPr>
          <p:cNvPr id="11" name="Connettore dritto 12">
            <a:extLst>
              <a:ext uri="{FF2B5EF4-FFF2-40B4-BE49-F238E27FC236}">
                <a16:creationId xmlns:a16="http://schemas.microsoft.com/office/drawing/2014/main" id="{DF24AACA-0942-F6D3-E33D-EACF5EDCE453}"/>
              </a:ext>
            </a:extLst>
          </p:cNvPr>
          <p:cNvCxnSpPr>
            <a:cxnSpLocks/>
          </p:cNvCxnSpPr>
          <p:nvPr/>
        </p:nvCxnSpPr>
        <p:spPr bwMode="auto">
          <a:xfrm>
            <a:off x="8580671" y="4104124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DD3567-19C2-FA85-5A0F-7CD73DF11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80671" y="1548883"/>
            <a:ext cx="3611329" cy="2224298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La categoria conta mediamente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345 referenze 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totali (</a:t>
            </a:r>
            <a:r>
              <a:rPr lang="it-IT" sz="6800" dirty="0" err="1">
                <a:latin typeface="Verdana" panose="020B0604030504040204" pitchFamily="34" charset="0"/>
                <a:ea typeface="Verdana" panose="020B0604030504040204" pitchFamily="34" charset="0"/>
              </a:rPr>
              <a:t>Iper+Super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Gli ipermercati offrono un assortimento più ampio con circa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449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 referenze, mentre i supermercati si fermano a </a:t>
            </a:r>
            <a:r>
              <a:rPr lang="it-IT" sz="6800" b="1" dirty="0">
                <a:latin typeface="Verdana" panose="020B0604030504040204" pitchFamily="34" charset="0"/>
                <a:ea typeface="Verdana" panose="020B0604030504040204" pitchFamily="34" charset="0"/>
              </a:rPr>
              <a:t>300</a:t>
            </a:r>
            <a:r>
              <a:rPr lang="it-IT" sz="6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</a:pPr>
            <a:endParaRPr lang="it-IT" sz="5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9"/>
              </a:buBlip>
            </a:pPr>
            <a:endParaRPr lang="it-IT" sz="5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32FF21-3A8E-CC41-839F-DA5D773FEE03}"/>
              </a:ext>
            </a:extLst>
          </p:cNvPr>
          <p:cNvSpPr txBox="1">
            <a:spLocks/>
          </p:cNvSpPr>
          <p:nvPr/>
        </p:nvSpPr>
        <p:spPr>
          <a:xfrm>
            <a:off x="8590002" y="4336312"/>
            <a:ext cx="3601998" cy="222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Blip>
                <a:blip r:embed="rId9"/>
              </a:buBlip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Categoria occupa circa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7,9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moduli*(Iper + Super)</a:t>
            </a:r>
          </a:p>
          <a:p>
            <a:pPr marL="285750" indent="-285750">
              <a:lnSpc>
                <a:spcPct val="100000"/>
              </a:lnSpc>
              <a:buBlip>
                <a:blip r:embed="rId9"/>
              </a:buBlip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11 moduli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è lo spazio dedicato negli iper mentre sono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6,5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i moduli nei super</a:t>
            </a:r>
          </a:p>
        </p:txBody>
      </p:sp>
    </p:spTree>
    <p:extLst>
      <p:ext uri="{BB962C8B-B14F-4D97-AF65-F5344CB8AC3E}">
        <p14:creationId xmlns:p14="http://schemas.microsoft.com/office/powerpoint/2010/main" val="120157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C83DF-B4B3-BAD6-3339-3FD887A6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22">
            <a:extLst>
              <a:ext uri="{FF2B5EF4-FFF2-40B4-BE49-F238E27FC236}">
                <a16:creationId xmlns:a16="http://schemas.microsoft.com/office/drawing/2014/main" id="{25002DF2-CB52-5025-286E-B3AB9D9FFB47}"/>
              </a:ext>
            </a:extLst>
          </p:cNvPr>
          <p:cNvSpPr/>
          <p:nvPr/>
        </p:nvSpPr>
        <p:spPr bwMode="auto">
          <a:xfrm>
            <a:off x="610986" y="186586"/>
            <a:ext cx="559779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538C4B-7051-A4C9-78A8-57A86403E4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87325"/>
            <a:ext cx="4945063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dimensioni del reparto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4E60E90-D7E0-89DD-C35A-51A7E2DCD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Assortimento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D7CB0E-5E2E-6D43-CA04-CB5283110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4275" y="268311"/>
            <a:ext cx="3451530" cy="405028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Yogurt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EB9232-D155-3DE6-1B3A-6054D827B2A2}"/>
              </a:ext>
            </a:extLst>
          </p:cNvPr>
          <p:cNvGrpSpPr/>
          <p:nvPr/>
        </p:nvGrpSpPr>
        <p:grpSpPr>
          <a:xfrm>
            <a:off x="1666875" y="993616"/>
            <a:ext cx="5038725" cy="4046641"/>
            <a:chOff x="1609725" y="1328506"/>
            <a:chExt cx="5410200" cy="43449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F5A2B1-80B3-D8DB-A9B8-C848B22E84CC}"/>
                </a:ext>
              </a:extLst>
            </p:cNvPr>
            <p:cNvGrpSpPr/>
            <p:nvPr/>
          </p:nvGrpSpPr>
          <p:grpSpPr>
            <a:xfrm>
              <a:off x="1609725" y="1328506"/>
              <a:ext cx="5410200" cy="4344975"/>
              <a:chOff x="377720" y="1763777"/>
              <a:chExt cx="4141787" cy="3633345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FEFBD9C7-A448-1CE4-2625-F7A28AE6F0C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7765655"/>
                  </p:ext>
                </p:extLst>
              </p:nvPr>
            </p:nvGraphicFramePr>
            <p:xfrm>
              <a:off x="2976457" y="2475516"/>
              <a:ext cx="1543050" cy="17033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TextBox 43">
                <a:extLst>
                  <a:ext uri="{FF2B5EF4-FFF2-40B4-BE49-F238E27FC236}">
                    <a16:creationId xmlns:a16="http://schemas.microsoft.com/office/drawing/2014/main" id="{49DA9194-A26E-9BAB-DD38-34E2960C58DD}"/>
                  </a:ext>
                </a:extLst>
              </p:cNvPr>
              <p:cNvSpPr txBox="1"/>
              <p:nvPr/>
            </p:nvSpPr>
            <p:spPr bwMode="auto">
              <a:xfrm>
                <a:off x="3398931" y="3153197"/>
                <a:ext cx="698102" cy="42227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9pPr>
              </a:lstStyle>
              <a:p>
                <a:pPr marR="0" algn="ctr" defTabSz="449580">
                  <a:buClrTx/>
                  <a:buSzTx/>
                  <a:buFontTx/>
                  <a:buNone/>
                  <a:defRPr/>
                </a:pPr>
                <a:r>
                  <a:rPr lang="it-IT" sz="1600" b="1" u="none" dirty="0">
                    <a:ea typeface="Verdana" panose="020B0604030504040204" pitchFamily="34" charset="0"/>
                  </a:rPr>
                  <a:t>345,2</a:t>
                </a:r>
                <a:endParaRPr kumimoji="0" lang="it-IT" sz="1600" b="1" u="none" kern="1200" cap="none" spc="0" normalizeH="0" baseline="0" dirty="0">
                  <a:solidFill>
                    <a:srgbClr val="000000"/>
                  </a:solidFill>
                  <a:ea typeface="Verdana" panose="020B0604030504040204" pitchFamily="34" charset="0"/>
                </a:endParaRPr>
              </a:p>
            </p:txBody>
          </p:sp>
          <p:sp>
            <p:nvSpPr>
              <p:cNvPr id="10" name="Right Arrow 3">
                <a:extLst>
                  <a:ext uri="{FF2B5EF4-FFF2-40B4-BE49-F238E27FC236}">
                    <a16:creationId xmlns:a16="http://schemas.microsoft.com/office/drawing/2014/main" id="{C352CF04-C59A-44A4-824C-B3B65F8111CC}"/>
                  </a:ext>
                </a:extLst>
              </p:cNvPr>
              <p:cNvSpPr/>
              <p:nvPr/>
            </p:nvSpPr>
            <p:spPr>
              <a:xfrm>
                <a:off x="2029513" y="3116648"/>
                <a:ext cx="838200" cy="558800"/>
              </a:xfrm>
              <a:prstGeom prst="rightArrow">
                <a:avLst/>
              </a:prstGeom>
              <a:gradFill>
                <a:gsLst>
                  <a:gs pos="30250">
                    <a:schemeClr val="bg1">
                      <a:lumMod val="6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65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58725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/>
              </a:p>
            </p:txBody>
          </p:sp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73EDE81E-76ED-4854-A095-23C5F4D7A6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73339091"/>
                  </p:ext>
                </p:extLst>
              </p:nvPr>
            </p:nvGraphicFramePr>
            <p:xfrm>
              <a:off x="377720" y="2475516"/>
              <a:ext cx="1543050" cy="17033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TextBox 43">
                <a:extLst>
                  <a:ext uri="{FF2B5EF4-FFF2-40B4-BE49-F238E27FC236}">
                    <a16:creationId xmlns:a16="http://schemas.microsoft.com/office/drawing/2014/main" id="{F063387C-9D78-441D-BEE3-1BED981F3233}"/>
                  </a:ext>
                </a:extLst>
              </p:cNvPr>
              <p:cNvSpPr txBox="1"/>
              <p:nvPr/>
            </p:nvSpPr>
            <p:spPr bwMode="auto">
              <a:xfrm>
                <a:off x="772000" y="3158604"/>
                <a:ext cx="770731" cy="42227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9pPr>
              </a:lstStyle>
              <a:p>
                <a:pPr marR="0" algn="ctr" defTabSz="449580">
                  <a:buClrTx/>
                  <a:buSzTx/>
                  <a:buFontTx/>
                  <a:buNone/>
                  <a:defRPr/>
                </a:pPr>
                <a:r>
                  <a:rPr lang="it-IT" sz="1600" b="1" u="none" dirty="0">
                    <a:ea typeface="Verdana" panose="020B0604030504040204" pitchFamily="34" charset="0"/>
                  </a:rPr>
                  <a:t>345,8</a:t>
                </a:r>
                <a:endParaRPr kumimoji="0" lang="it-IT" sz="1600" b="1" u="none" kern="1200" cap="none" spc="0" normalizeH="0" baseline="0" dirty="0">
                  <a:solidFill>
                    <a:srgbClr val="000000"/>
                  </a:solidFill>
                  <a:ea typeface="Verdana" panose="020B0604030504040204" pitchFamily="34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4C020E9-4B45-446A-A867-B3922F23F10D}"/>
                  </a:ext>
                </a:extLst>
              </p:cNvPr>
              <p:cNvSpPr/>
              <p:nvPr/>
            </p:nvSpPr>
            <p:spPr>
              <a:xfrm>
                <a:off x="474557" y="1772793"/>
                <a:ext cx="1349375" cy="390115"/>
              </a:xfrm>
              <a:prstGeom prst="roundRect">
                <a:avLst>
                  <a:gd name="adj" fmla="val 50000"/>
                </a:avLst>
              </a:prstGeom>
              <a:solidFill>
                <a:srgbClr val="B7BFE1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4958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405" u="none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Referenze</a:t>
                </a:r>
                <a:r>
                  <a:rPr lang="en-US" sz="1405" u="none" dirty="0">
                    <a:latin typeface="Verdana" panose="020B0604030504040204" pitchFamily="34" charset="0"/>
                    <a:ea typeface="Verdana" panose="020B0604030504040204" pitchFamily="34" charset="0"/>
                  </a:rPr>
                  <a:t> 2024</a:t>
                </a:r>
                <a:r>
                  <a:rPr lang="en-US" sz="1405" u="none" dirty="0"/>
                  <a:t>  </a:t>
                </a:r>
                <a:endParaRPr kumimoji="0" lang="en-US" sz="1405" b="0" i="0" u="none" strike="noStrike" kern="1200" cap="none" spc="0" normalizeH="0" baseline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BE8B1B6-B2DA-D8C3-6155-48B847E702FD}"/>
                  </a:ext>
                </a:extLst>
              </p:cNvPr>
              <p:cNvSpPr/>
              <p:nvPr/>
            </p:nvSpPr>
            <p:spPr>
              <a:xfrm>
                <a:off x="3027257" y="1763777"/>
                <a:ext cx="1349375" cy="390115"/>
              </a:xfrm>
              <a:prstGeom prst="roundRect">
                <a:avLst>
                  <a:gd name="adj" fmla="val 50000"/>
                </a:avLst>
              </a:prstGeom>
              <a:solidFill>
                <a:srgbClr val="242E5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9580" eaLnBrk="0" hangingPunct="0">
                  <a:buSzTx/>
                  <a:defRPr/>
                </a:pPr>
                <a:r>
                  <a:rPr lang="en-US" sz="1405" u="none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Referenze</a:t>
                </a:r>
                <a:r>
                  <a:rPr lang="en-US" sz="1405" u="none" dirty="0">
                    <a:latin typeface="Verdana" panose="020B0604030504040204" pitchFamily="34" charset="0"/>
                    <a:ea typeface="Verdana" panose="020B0604030504040204" pitchFamily="34" charset="0"/>
                  </a:rPr>
                  <a:t> 2025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01A603E-CF71-D7FC-F791-D699D5838811}"/>
                  </a:ext>
                </a:extLst>
              </p:cNvPr>
              <p:cNvGrpSpPr/>
              <p:nvPr/>
            </p:nvGrpSpPr>
            <p:grpSpPr>
              <a:xfrm>
                <a:off x="1076537" y="4416005"/>
                <a:ext cx="2774781" cy="981117"/>
                <a:chOff x="4833437" y="2683975"/>
                <a:chExt cx="3763555" cy="1330729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6DBDFF0E-6351-D12D-748E-BE89167BAF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3069" y="2752164"/>
                  <a:ext cx="3502744" cy="12038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28" name="Chart 27">
                  <a:extLst>
                    <a:ext uri="{FF2B5EF4-FFF2-40B4-BE49-F238E27FC236}">
                      <a16:creationId xmlns:a16="http://schemas.microsoft.com/office/drawing/2014/main" id="{74278E0F-F8E3-6A5A-26F9-A9B7062EA6C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674392168"/>
                    </p:ext>
                  </p:extLst>
                </p:nvPr>
              </p:nvGraphicFramePr>
              <p:xfrm>
                <a:off x="7176587" y="2683975"/>
                <a:ext cx="1420405" cy="132120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6FFE63C-8E9D-C19C-0BE4-AE7F72EC969F}"/>
                    </a:ext>
                  </a:extLst>
                </p:cNvPr>
                <p:cNvGrpSpPr/>
                <p:nvPr/>
              </p:nvGrpSpPr>
              <p:grpSpPr>
                <a:xfrm>
                  <a:off x="4833437" y="2693500"/>
                  <a:ext cx="1420405" cy="1321204"/>
                  <a:chOff x="6811144" y="3817754"/>
                  <a:chExt cx="1420405" cy="1321204"/>
                </a:xfrm>
              </p:grpSpPr>
              <p:graphicFrame>
                <p:nvGraphicFramePr>
                  <p:cNvPr id="25" name="Chart 24">
                    <a:extLst>
                      <a:ext uri="{FF2B5EF4-FFF2-40B4-BE49-F238E27FC236}">
                        <a16:creationId xmlns:a16="http://schemas.microsoft.com/office/drawing/2014/main" id="{5DB107CF-79B1-C788-BE6E-8B669163C1E3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64963061"/>
                      </p:ext>
                    </p:extLst>
                  </p:nvPr>
                </p:nvGraphicFramePr>
                <p:xfrm>
                  <a:off x="6811144" y="3817754"/>
                  <a:ext cx="1420405" cy="132120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sp>
                <p:nvSpPr>
                  <p:cNvPr id="27" name="Ovale 4">
                    <a:extLst>
                      <a:ext uri="{FF2B5EF4-FFF2-40B4-BE49-F238E27FC236}">
                        <a16:creationId xmlns:a16="http://schemas.microsoft.com/office/drawing/2014/main" id="{CA911BA2-FA37-D9D6-1589-6BE400DBA511}"/>
                      </a:ext>
                    </a:extLst>
                  </p:cNvPr>
                  <p:cNvSpPr/>
                  <p:nvPr/>
                </p:nvSpPr>
                <p:spPr>
                  <a:xfrm>
                    <a:off x="7300226" y="4222546"/>
                    <a:ext cx="475190" cy="511617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anchor="ctr"/>
                  <a:lstStyle>
                    <a:defPPr>
                      <a:defRPr lang="en-GB"/>
                    </a:defPPr>
                    <a:lvl1pPr marL="0" indent="0" algn="l" defTabSz="449263" rtl="0" fontAlgn="base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449263" rtl="0" fontAlgn="base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449263" rtl="0" fontAlgn="base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449263" rtl="0" fontAlgn="base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449263" rtl="0" fontAlgn="base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defRPr sz="1400" u="sng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4958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t-IT" sz="1400" b="0" i="0" u="sng" strike="noStrike" kern="1200" cap="none" spc="0" normalizeH="0" baseline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04716494-0290-12E9-E846-B4817C3CAE72}"/>
                  </a:ext>
                </a:extLst>
              </p:cNvPr>
              <p:cNvSpPr txBox="1"/>
              <p:nvPr/>
            </p:nvSpPr>
            <p:spPr bwMode="auto">
              <a:xfrm>
                <a:off x="2016513" y="3238661"/>
                <a:ext cx="681634" cy="25134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9pPr>
              </a:lstStyle>
              <a:p>
                <a:pPr marR="0" algn="ctr" defTabSz="449580">
                  <a:buClrTx/>
                  <a:buSzTx/>
                  <a:buFontTx/>
                  <a:buNone/>
                  <a:defRPr/>
                </a:pPr>
                <a:r>
                  <a:rPr lang="it-IT" b="1" u="none" dirty="0">
                    <a:ea typeface="Verdana" panose="020B0604030504040204" pitchFamily="34" charset="0"/>
                  </a:rPr>
                  <a:t>-0,2</a:t>
                </a:r>
                <a:r>
                  <a:rPr kumimoji="0" lang="it-IT" b="1" u="none" kern="1200" cap="none" spc="0" normalizeH="0" baseline="0" dirty="0">
                    <a:solidFill>
                      <a:srgbClr val="000000"/>
                    </a:solidFill>
                    <a:ea typeface="Verdana" panose="020B0604030504040204" pitchFamily="34" charset="0"/>
                  </a:rPr>
                  <a:t>%</a:t>
                </a:r>
              </a:p>
            </p:txBody>
          </p:sp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id="{9486638C-BDC3-A74A-7526-B00C50B67680}"/>
                  </a:ext>
                </a:extLst>
              </p:cNvPr>
              <p:cNvSpPr txBox="1"/>
              <p:nvPr/>
            </p:nvSpPr>
            <p:spPr bwMode="auto">
              <a:xfrm>
                <a:off x="2076388" y="4742403"/>
                <a:ext cx="775080" cy="3212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9pPr>
              </a:lstStyle>
              <a:p>
                <a:pPr marR="0" algn="ctr" defTabSz="449580">
                  <a:buClrTx/>
                  <a:buSzTx/>
                  <a:buFontTx/>
                  <a:buNone/>
                  <a:defRPr/>
                </a:pPr>
                <a:r>
                  <a:rPr lang="it-IT" b="1" u="none" dirty="0">
                    <a:ea typeface="Verdana" panose="020B0604030504040204" pitchFamily="34" charset="0"/>
                  </a:rPr>
                  <a:t>+0,4</a:t>
                </a:r>
                <a:r>
                  <a:rPr kumimoji="0" lang="it-IT" b="1" u="none" kern="1200" cap="none" spc="0" normalizeH="0" baseline="0" dirty="0">
                    <a:solidFill>
                      <a:srgbClr val="000000"/>
                    </a:solidFill>
                    <a:ea typeface="Verdana" panose="020B0604030504040204" pitchFamily="34" charset="0"/>
                  </a:rPr>
                  <a:t>%</a:t>
                </a:r>
              </a:p>
            </p:txBody>
          </p:sp>
          <p:sp>
            <p:nvSpPr>
              <p:cNvPr id="21" name="TextBox 43">
                <a:extLst>
                  <a:ext uri="{FF2B5EF4-FFF2-40B4-BE49-F238E27FC236}">
                    <a16:creationId xmlns:a16="http://schemas.microsoft.com/office/drawing/2014/main" id="{992030C5-EFE0-B4A6-72BE-C77026CDE5E1}"/>
                  </a:ext>
                </a:extLst>
              </p:cNvPr>
              <p:cNvSpPr txBox="1"/>
              <p:nvPr/>
            </p:nvSpPr>
            <p:spPr bwMode="auto">
              <a:xfrm>
                <a:off x="1325706" y="4799353"/>
                <a:ext cx="539344" cy="24021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GB"/>
                </a:defPPr>
                <a:lvl1pPr marL="0" indent="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1pPr>
                <a:lvl2pPr marL="742950" indent="-28575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2pPr>
                <a:lvl3pPr marL="11430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3pPr>
                <a:lvl4pPr marL="16002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4pPr>
                <a:lvl5pPr marL="2057400" indent="-228600" algn="l" defTabSz="449263" rtl="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5pPr>
                <a:lvl6pPr marL="22860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6pPr>
                <a:lvl7pPr marL="27432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7pPr>
                <a:lvl8pPr marL="32004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8pPr>
                <a:lvl9pPr marL="3657600" indent="0" algn="l" defTabSz="914400" rtl="0" eaLnBrk="1" latinLnBrk="0" hangingPunct="1">
                  <a:defRPr sz="1400" u="sng" kern="1200">
                    <a:solidFill>
                      <a:srgbClr val="000000"/>
                    </a:solidFill>
                    <a:latin typeface="Verdana" pitchFamily="34" charset="0"/>
                    <a:ea typeface="Microsoft YaHei" pitchFamily="34" charset="-122"/>
                    <a:cs typeface="+mn-cs"/>
                  </a:defRPr>
                </a:lvl9pPr>
              </a:lstStyle>
              <a:p>
                <a:pPr marR="0" algn="ctr" defTabSz="449580">
                  <a:buClrTx/>
                  <a:buSzTx/>
                  <a:buFontTx/>
                  <a:buNone/>
                  <a:defRPr/>
                </a:pPr>
                <a:r>
                  <a:rPr lang="it-IT" sz="1000" b="1" u="none" dirty="0">
                    <a:ea typeface="Verdana" panose="020B0604030504040204" pitchFamily="34" charset="0"/>
                  </a:rPr>
                  <a:t>447</a:t>
                </a:r>
                <a:endParaRPr kumimoji="0" lang="it-IT" sz="1000" b="1" u="none" kern="1200" cap="none" spc="0" normalizeH="0" baseline="0" dirty="0">
                  <a:solidFill>
                    <a:srgbClr val="000000"/>
                  </a:solidFill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31" name="Ovale 4">
              <a:extLst>
                <a:ext uri="{FF2B5EF4-FFF2-40B4-BE49-F238E27FC236}">
                  <a16:creationId xmlns:a16="http://schemas.microsoft.com/office/drawing/2014/main" id="{99141E42-297F-D7EB-E976-6593BCB51D93}"/>
                </a:ext>
              </a:extLst>
            </p:cNvPr>
            <p:cNvSpPr/>
            <p:nvPr/>
          </p:nvSpPr>
          <p:spPr>
            <a:xfrm>
              <a:off x="5238010" y="4865499"/>
              <a:ext cx="457639" cy="4510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defPPr>
                <a:defRPr lang="en-GB"/>
              </a:defPPr>
              <a:lvl1pPr marL="0" indent="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400" u="sng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4958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t-IT" sz="1400" b="0" i="0" u="sng" strike="noStrike" kern="1200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1D8D8990-7F5C-92DF-DF44-407F3E0D3953}"/>
                </a:ext>
              </a:extLst>
            </p:cNvPr>
            <p:cNvSpPr txBox="1"/>
            <p:nvPr/>
          </p:nvSpPr>
          <p:spPr bwMode="auto">
            <a:xfrm>
              <a:off x="5113711" y="4958632"/>
              <a:ext cx="704516" cy="28726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>
              <a:defPPr>
                <a:defRPr lang="en-GB"/>
              </a:defPPr>
              <a:lvl1pPr marL="0" indent="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SzPct val="100000"/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5pPr>
              <a:lvl6pPr marL="2286000" indent="0" algn="l" defTabSz="914400" rtl="0" eaLnBrk="1" latinLnBrk="0" hangingPunct="1"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6pPr>
              <a:lvl7pPr marL="2743200" indent="0" algn="l" defTabSz="914400" rtl="0" eaLnBrk="1" latinLnBrk="0" hangingPunct="1"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7pPr>
              <a:lvl8pPr marL="3200400" indent="0" algn="l" defTabSz="914400" rtl="0" eaLnBrk="1" latinLnBrk="0" hangingPunct="1"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8pPr>
              <a:lvl9pPr marL="3657600" indent="0" algn="l" defTabSz="914400" rtl="0" eaLnBrk="1" latinLnBrk="0" hangingPunct="1">
                <a:defRPr sz="1400" u="sng" kern="12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  <a:cs typeface="+mn-cs"/>
                </a:defRPr>
              </a:lvl9pPr>
            </a:lstStyle>
            <a:p>
              <a:pPr marR="0" algn="ctr" defTabSz="449580">
                <a:buClrTx/>
                <a:buSzTx/>
                <a:buFontTx/>
                <a:buNone/>
                <a:defRPr/>
              </a:pPr>
              <a:r>
                <a:rPr kumimoji="0" lang="it-IT" sz="1000" b="1" u="none" kern="1200" cap="none" spc="0" normalizeH="0" baseline="0" dirty="0">
                  <a:solidFill>
                    <a:srgbClr val="000000"/>
                  </a:solidFill>
                  <a:ea typeface="Verdana" panose="020B0604030504040204" pitchFamily="34" charset="0"/>
                </a:rPr>
                <a:t>448,7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EB6511-CD54-3BDD-8B51-0C17533452DC}"/>
              </a:ext>
            </a:extLst>
          </p:cNvPr>
          <p:cNvSpPr/>
          <p:nvPr/>
        </p:nvSpPr>
        <p:spPr>
          <a:xfrm>
            <a:off x="1014258" y="4232874"/>
            <a:ext cx="1153431" cy="30528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sz="1405" u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HYP</a:t>
            </a:r>
            <a:endParaRPr lang="en-US" sz="1405" u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4E317CD-120A-0561-2287-BB59E110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60" y="5321302"/>
            <a:ext cx="3141751" cy="9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42D1E74-9456-239F-F6A9-2A43A47D1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22119"/>
              </p:ext>
            </p:extLst>
          </p:nvPr>
        </p:nvGraphicFramePr>
        <p:xfrm>
          <a:off x="4618692" y="5265309"/>
          <a:ext cx="1274018" cy="108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DF63FBF-0E4B-EC30-3131-2F09B80DD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95858"/>
              </p:ext>
            </p:extLst>
          </p:nvPr>
        </p:nvGraphicFramePr>
        <p:xfrm>
          <a:off x="2517027" y="5273130"/>
          <a:ext cx="1274018" cy="108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Ovale 4">
            <a:extLst>
              <a:ext uri="{FF2B5EF4-FFF2-40B4-BE49-F238E27FC236}">
                <a16:creationId xmlns:a16="http://schemas.microsoft.com/office/drawing/2014/main" id="{34852B9E-76A0-129E-8CAA-04E8491A2E4C}"/>
              </a:ext>
            </a:extLst>
          </p:cNvPr>
          <p:cNvSpPr/>
          <p:nvPr/>
        </p:nvSpPr>
        <p:spPr>
          <a:xfrm>
            <a:off x="2955704" y="5605523"/>
            <a:ext cx="426217" cy="420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sng" strike="noStrike" kern="1200" cap="none" spc="0" normalizeH="0" baseline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B37CB9-892F-7001-0BF3-B2AF4E173CFD}"/>
              </a:ext>
            </a:extLst>
          </p:cNvPr>
          <p:cNvSpPr txBox="1"/>
          <p:nvPr/>
        </p:nvSpPr>
        <p:spPr bwMode="auto">
          <a:xfrm>
            <a:off x="3772062" y="5667788"/>
            <a:ext cx="828346" cy="35784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9pPr>
          </a:lstStyle>
          <a:p>
            <a:pPr marR="0" algn="ctr" defTabSz="449580">
              <a:buClrTx/>
              <a:buSzTx/>
              <a:buFontTx/>
              <a:buNone/>
              <a:defRPr/>
            </a:pPr>
            <a:r>
              <a:rPr lang="it-IT" b="1" u="none" dirty="0">
                <a:ea typeface="Verdana" panose="020B0604030504040204" pitchFamily="34" charset="0"/>
              </a:rPr>
              <a:t>-0,6</a:t>
            </a:r>
            <a:r>
              <a:rPr kumimoji="0" lang="it-IT" b="1" u="none" kern="1200" cap="none" spc="0" normalizeH="0" baseline="0" dirty="0">
                <a:solidFill>
                  <a:srgbClr val="000000"/>
                </a:solidFill>
                <a:ea typeface="Verdana" panose="020B0604030504040204" pitchFamily="34" charset="0"/>
              </a:rPr>
              <a:t>%</a:t>
            </a:r>
          </a:p>
        </p:txBody>
      </p:sp>
      <p:sp>
        <p:nvSpPr>
          <p:cNvPr id="46" name="TextBox 43">
            <a:extLst>
              <a:ext uri="{FF2B5EF4-FFF2-40B4-BE49-F238E27FC236}">
                <a16:creationId xmlns:a16="http://schemas.microsoft.com/office/drawing/2014/main" id="{C53E4F8D-A96B-3B1E-1674-04D7719A4035}"/>
              </a:ext>
            </a:extLst>
          </p:cNvPr>
          <p:cNvSpPr txBox="1"/>
          <p:nvPr/>
        </p:nvSpPr>
        <p:spPr bwMode="auto">
          <a:xfrm>
            <a:off x="2820155" y="5701698"/>
            <a:ext cx="656143" cy="26754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9pPr>
          </a:lstStyle>
          <a:p>
            <a:pPr marR="0" algn="ctr" defTabSz="449580">
              <a:buClrTx/>
              <a:buSzTx/>
              <a:buFontTx/>
              <a:buNone/>
              <a:defRPr/>
            </a:pPr>
            <a:r>
              <a:rPr lang="it-IT" sz="1100" b="1" u="none" dirty="0">
                <a:ea typeface="Verdana" panose="020B0604030504040204" pitchFamily="34" charset="0"/>
              </a:rPr>
              <a:t>302</a:t>
            </a:r>
            <a:endParaRPr kumimoji="0" lang="it-IT" sz="1100" b="1" u="none" kern="1200" cap="none" spc="0" normalizeH="0" baseline="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47" name="Ovale 4">
            <a:extLst>
              <a:ext uri="{FF2B5EF4-FFF2-40B4-BE49-F238E27FC236}">
                <a16:creationId xmlns:a16="http://schemas.microsoft.com/office/drawing/2014/main" id="{B5A795C5-337C-41E0-6FAB-0D6455926B26}"/>
              </a:ext>
            </a:extLst>
          </p:cNvPr>
          <p:cNvSpPr/>
          <p:nvPr/>
        </p:nvSpPr>
        <p:spPr>
          <a:xfrm>
            <a:off x="5046035" y="5605523"/>
            <a:ext cx="426217" cy="420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sng" strike="noStrike" kern="1200" cap="none" spc="0" normalizeH="0" baseline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BE9D09AD-E31D-B9FC-9FD9-4B0AFD3AC746}"/>
              </a:ext>
            </a:extLst>
          </p:cNvPr>
          <p:cNvSpPr txBox="1"/>
          <p:nvPr/>
        </p:nvSpPr>
        <p:spPr bwMode="auto">
          <a:xfrm>
            <a:off x="4917570" y="5701698"/>
            <a:ext cx="656143" cy="26754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9pPr>
          </a:lstStyle>
          <a:p>
            <a:pPr marR="0" algn="ctr" defTabSz="449580">
              <a:buClrTx/>
              <a:buSzTx/>
              <a:buFontTx/>
              <a:buNone/>
              <a:defRPr/>
            </a:pPr>
            <a:r>
              <a:rPr lang="it-IT" sz="1000" b="1" u="none" dirty="0">
                <a:ea typeface="Verdana" panose="020B0604030504040204" pitchFamily="34" charset="0"/>
              </a:rPr>
              <a:t>300,2</a:t>
            </a:r>
            <a:endParaRPr kumimoji="0" lang="it-IT" sz="1000" b="1" u="none" kern="1200" cap="none" spc="0" normalizeH="0" baseline="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A719B52-0DDC-7D28-0B60-CE7EE6A35B0D}"/>
              </a:ext>
            </a:extLst>
          </p:cNvPr>
          <p:cNvSpPr/>
          <p:nvPr/>
        </p:nvSpPr>
        <p:spPr>
          <a:xfrm>
            <a:off x="984431" y="5549055"/>
            <a:ext cx="1153431" cy="30528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/>
          <a:lstStyle>
            <a:defPPr>
              <a:defRPr lang="en-GB"/>
            </a:defPPr>
            <a:lvl1pPr marL="0" indent="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SzPct val="100000"/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400" u="sng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sz="1405" u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</a:t>
            </a:r>
            <a:endParaRPr lang="en-US" sz="1405" u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D91BAF6-B05A-449F-BC46-4B649C461F03}"/>
              </a:ext>
            </a:extLst>
          </p:cNvPr>
          <p:cNvSpPr txBox="1">
            <a:spLocks/>
          </p:cNvSpPr>
          <p:nvPr/>
        </p:nvSpPr>
        <p:spPr>
          <a:xfrm>
            <a:off x="8477273" y="1525523"/>
            <a:ext cx="3699534" cy="3795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Nel confronto tra il 2024 e il 2025, la categoria, a livello complessivo, non fa registrare variazioni significative (-0,2%)</a:t>
            </a:r>
          </a:p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Gli ipermercati 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registrano </a:t>
            </a: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una lieve crescita (+0,4%)</a:t>
            </a:r>
            <a:endParaRPr lang="it-IT" sz="2600" dirty="0"/>
          </a:p>
          <a:p>
            <a:pPr marL="285750" indent="-285750">
              <a:lnSpc>
                <a:spcPct val="120000"/>
              </a:lnSpc>
              <a:buBlip>
                <a:blip r:embed="rId9"/>
              </a:buBlip>
            </a:pP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I supermercati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, al contrario,</a:t>
            </a: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mostrano una leggera contrazione </a:t>
            </a: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(-0,6%)</a:t>
            </a:r>
            <a:endParaRPr lang="it-IT" sz="2000" dirty="0"/>
          </a:p>
          <a:p>
            <a:pPr marL="0" indent="0">
              <a:lnSpc>
                <a:spcPct val="100000"/>
              </a:lnSpc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Blip>
                <a:blip r:embed="rId9"/>
              </a:buBlip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0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364C8-8CA0-7250-D741-340D6377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22">
            <a:extLst>
              <a:ext uri="{FF2B5EF4-FFF2-40B4-BE49-F238E27FC236}">
                <a16:creationId xmlns:a16="http://schemas.microsoft.com/office/drawing/2014/main" id="{FCA2C231-65D2-AB00-4292-FAD24CDE84D2}"/>
              </a:ext>
            </a:extLst>
          </p:cNvPr>
          <p:cNvSpPr/>
          <p:nvPr/>
        </p:nvSpPr>
        <p:spPr bwMode="auto">
          <a:xfrm>
            <a:off x="592698" y="186586"/>
            <a:ext cx="559779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86C9C-7E0E-D6D5-0847-3419FDF40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87325"/>
            <a:ext cx="5219889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Mix dell’offerta del reparto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444A3F4-4340-7EF6-21F2-83BB4AE465B7}"/>
              </a:ext>
            </a:extLst>
          </p:cNvPr>
          <p:cNvSpPr txBox="1">
            <a:spLocks/>
          </p:cNvSpPr>
          <p:nvPr/>
        </p:nvSpPr>
        <p:spPr>
          <a:xfrm>
            <a:off x="8748235" y="1032486"/>
            <a:ext cx="3131271" cy="3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>
                <a:latin typeface="Verdana" panose="020B0604030504040204" pitchFamily="34" charset="0"/>
                <a:ea typeface="Verdana" panose="020B0604030504040204" pitchFamily="34" charset="0"/>
              </a:rPr>
              <a:t>Assortimento</a:t>
            </a:r>
            <a:r>
              <a:rPr lang="it-IT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ADBDA01-6434-2C10-AA53-1008C9658D37}"/>
              </a:ext>
            </a:extLst>
          </p:cNvPr>
          <p:cNvSpPr txBox="1">
            <a:spLocks/>
          </p:cNvSpPr>
          <p:nvPr/>
        </p:nvSpPr>
        <p:spPr>
          <a:xfrm>
            <a:off x="8748234" y="3290850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Il Tipo di Struttura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3" name="Connettore dritto 12">
            <a:extLst>
              <a:ext uri="{FF2B5EF4-FFF2-40B4-BE49-F238E27FC236}">
                <a16:creationId xmlns:a16="http://schemas.microsoft.com/office/drawing/2014/main" id="{FC96185F-ADB1-016F-2F21-CB952ED4B254}"/>
              </a:ext>
            </a:extLst>
          </p:cNvPr>
          <p:cNvCxnSpPr>
            <a:cxnSpLocks/>
          </p:cNvCxnSpPr>
          <p:nvPr/>
        </p:nvCxnSpPr>
        <p:spPr bwMode="auto">
          <a:xfrm>
            <a:off x="8567500" y="3751926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5B87FD-C4B4-53B7-F9B9-87869A5E8CD6}"/>
              </a:ext>
            </a:extLst>
          </p:cNvPr>
          <p:cNvSpPr txBox="1">
            <a:spLocks/>
          </p:cNvSpPr>
          <p:nvPr/>
        </p:nvSpPr>
        <p:spPr>
          <a:xfrm>
            <a:off x="8644275" y="268311"/>
            <a:ext cx="3451530" cy="40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B7BFE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Yogurt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213FF9-8C9B-D4CA-DF7E-D7BF690E859D}"/>
              </a:ext>
            </a:extLst>
          </p:cNvPr>
          <p:cNvSpPr txBox="1">
            <a:spLocks/>
          </p:cNvSpPr>
          <p:nvPr/>
        </p:nvSpPr>
        <p:spPr>
          <a:xfrm>
            <a:off x="8441142" y="1474401"/>
            <a:ext cx="3857796" cy="2046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 livello di segmento,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INTERO GUSTI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Salutistico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presentano l’assortimento maggiore, con circa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70 referenze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ciascuno.</a:t>
            </a:r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Seguono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Funzionale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Colato,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entrambi intorno alle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referenze, con un ruolo rilevante nel mix complessivo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</a:pPr>
            <a:endParaRPr lang="it-IT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F1D26D9-4A89-C79F-908B-3917B0DE2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801377"/>
              </p:ext>
            </p:extLst>
          </p:nvPr>
        </p:nvGraphicFramePr>
        <p:xfrm>
          <a:off x="1200150" y="673100"/>
          <a:ext cx="6715124" cy="289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97D1E-10C2-1664-3625-51C6EBAA4EE3}"/>
              </a:ext>
            </a:extLst>
          </p:cNvPr>
          <p:cNvSpPr txBox="1">
            <a:spLocks/>
          </p:cNvSpPr>
          <p:nvPr/>
        </p:nvSpPr>
        <p:spPr>
          <a:xfrm>
            <a:off x="8464102" y="3830183"/>
            <a:ext cx="3699534" cy="228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Il confronto tra Quota Spazio e Quota Assortimento vede penalizzare Intero Gusti con un differenziale di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-2,0 p. ti%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di QS vs QA e in misura minore, Funzionale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-0,5 p. ti%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, mentre premia il segmento Salutistico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+2,5 p. ti%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3390AC-23E0-7119-EA34-099DE16FD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766209"/>
              </p:ext>
            </p:extLst>
          </p:nvPr>
        </p:nvGraphicFramePr>
        <p:xfrm>
          <a:off x="1319090" y="3353218"/>
          <a:ext cx="6048036" cy="324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10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33F609F-DEBE-32E6-C2D1-D651FC3CA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Gli Ipermercati 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045C1C6-C249-A2D6-4629-DC144E0D69C4}"/>
              </a:ext>
            </a:extLst>
          </p:cNvPr>
          <p:cNvSpPr txBox="1">
            <a:spLocks/>
          </p:cNvSpPr>
          <p:nvPr/>
        </p:nvSpPr>
        <p:spPr>
          <a:xfrm>
            <a:off x="8644275" y="3671960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L’affollamento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" name="Connettore dritto 12">
            <a:extLst>
              <a:ext uri="{FF2B5EF4-FFF2-40B4-BE49-F238E27FC236}">
                <a16:creationId xmlns:a16="http://schemas.microsoft.com/office/drawing/2014/main" id="{01CF0C18-2213-EFBD-90C8-DA594665B339}"/>
              </a:ext>
            </a:extLst>
          </p:cNvPr>
          <p:cNvCxnSpPr>
            <a:cxnSpLocks/>
          </p:cNvCxnSpPr>
          <p:nvPr/>
        </p:nvCxnSpPr>
        <p:spPr bwMode="auto">
          <a:xfrm>
            <a:off x="8580671" y="4104124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AAF645-A4B0-6C96-EA6C-3E2323E2E15F}"/>
              </a:ext>
            </a:extLst>
          </p:cNvPr>
          <p:cNvSpPr txBox="1">
            <a:spLocks/>
          </p:cNvSpPr>
          <p:nvPr/>
        </p:nvSpPr>
        <p:spPr>
          <a:xfrm>
            <a:off x="8590002" y="1501523"/>
            <a:ext cx="3601998" cy="2230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Blip>
                <a:blip r:embed="rId3"/>
              </a:buBlip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Finiper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è l’insegna che presenta di gran lunga l’assortimento più ampio, superando le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700 referenze.</a:t>
            </a:r>
          </a:p>
          <a:p>
            <a:pPr marL="285750" indent="-285750">
              <a:lnSpc>
                <a:spcPct val="100000"/>
              </a:lnSpc>
              <a:buBlip>
                <a:blip r:embed="rId3"/>
              </a:buBlip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Carrefour, Conad, BENNET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Coop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, hanno un’offerta compresa tra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450 e 500 referenze.</a:t>
            </a:r>
          </a:p>
          <a:p>
            <a:pPr marL="0" indent="0">
              <a:lnSpc>
                <a:spcPct val="100000"/>
              </a:lnSpc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D78B02-7BB5-9F37-3B40-AEA33D4064A1}"/>
              </a:ext>
            </a:extLst>
          </p:cNvPr>
          <p:cNvSpPr txBox="1">
            <a:spLocks/>
          </p:cNvSpPr>
          <p:nvPr/>
        </p:nvSpPr>
        <p:spPr>
          <a:xfrm>
            <a:off x="8564375" y="4109938"/>
            <a:ext cx="3627625" cy="2756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Blip>
                <a:blip r:embed="rId3"/>
              </a:buBlip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Pam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registra i livelli di affollamento più elevati, con oltre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5,4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ref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x mt: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pur avendo un assortimento minore rispetto alle altre insegne, dedica alla categoria uno spazio ancora inferiore, portando un alto affollamento</a:t>
            </a:r>
          </a:p>
          <a:p>
            <a:pPr marL="285750" indent="-285750">
              <a:lnSpc>
                <a:spcPct val="120000"/>
              </a:lnSpc>
              <a:buBlip>
                <a:blip r:embed="rId3"/>
              </a:buBlip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Bennet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mostra valore in linea con la media Iper.</a:t>
            </a:r>
          </a:p>
          <a:p>
            <a:pPr marL="0" indent="0">
              <a:lnSpc>
                <a:spcPct val="120000"/>
              </a:lnSpc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3"/>
              </a:buBlip>
            </a:pPr>
            <a:endParaRPr lang="it-IT" sz="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D0B367F-7D49-1D79-66B7-38139F7D2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4275" y="268311"/>
            <a:ext cx="3451530" cy="405028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Yogurt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ttangolo 22">
            <a:extLst>
              <a:ext uri="{FF2B5EF4-FFF2-40B4-BE49-F238E27FC236}">
                <a16:creationId xmlns:a16="http://schemas.microsoft.com/office/drawing/2014/main" id="{43BB9051-FC16-0362-3772-EE271199BB7F}"/>
              </a:ext>
            </a:extLst>
          </p:cNvPr>
          <p:cNvSpPr/>
          <p:nvPr/>
        </p:nvSpPr>
        <p:spPr bwMode="auto">
          <a:xfrm>
            <a:off x="610986" y="186586"/>
            <a:ext cx="619722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C40FEA-F56B-B26D-2FBD-046B4EEFC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49" y="187325"/>
            <a:ext cx="6372956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Principali Retailer Iper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CB9E32-DD72-20EA-8BFD-F71E7F56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372433"/>
              </p:ext>
            </p:extLst>
          </p:nvPr>
        </p:nvGraphicFramePr>
        <p:xfrm>
          <a:off x="1336419" y="685321"/>
          <a:ext cx="6483030" cy="317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E809F7-8CF7-6A9B-3DDF-1DD9F41FA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73762"/>
              </p:ext>
            </p:extLst>
          </p:nvPr>
        </p:nvGraphicFramePr>
        <p:xfrm>
          <a:off x="1336419" y="3890955"/>
          <a:ext cx="5984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EF0202-2FAA-BB70-3C68-E24B9770F22D}"/>
              </a:ext>
            </a:extLst>
          </p:cNvPr>
          <p:cNvSpPr txBox="1"/>
          <p:nvPr/>
        </p:nvSpPr>
        <p:spPr>
          <a:xfrm>
            <a:off x="6878314" y="3551224"/>
            <a:ext cx="788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 Sup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EB1C8-ED22-6112-2792-30AEEFA80162}"/>
              </a:ext>
            </a:extLst>
          </p:cNvPr>
          <p:cNvSpPr/>
          <p:nvPr/>
        </p:nvSpPr>
        <p:spPr>
          <a:xfrm>
            <a:off x="6875988" y="3539003"/>
            <a:ext cx="88582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C73E5-C06B-C175-C4E4-D3E8168AC2DE}"/>
              </a:ext>
            </a:extLst>
          </p:cNvPr>
          <p:cNvSpPr txBox="1"/>
          <p:nvPr/>
        </p:nvSpPr>
        <p:spPr>
          <a:xfrm>
            <a:off x="6795777" y="3546135"/>
            <a:ext cx="82126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 Iper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2FC1C3-4262-94A2-E575-D41DFB64BBDF}"/>
              </a:ext>
            </a:extLst>
          </p:cNvPr>
          <p:cNvSpPr/>
          <p:nvPr/>
        </p:nvSpPr>
        <p:spPr>
          <a:xfrm>
            <a:off x="5832046" y="5915025"/>
            <a:ext cx="527908" cy="648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04CCE-2461-56AE-F75F-B508AD4C6056}"/>
              </a:ext>
            </a:extLst>
          </p:cNvPr>
          <p:cNvSpPr txBox="1"/>
          <p:nvPr/>
        </p:nvSpPr>
        <p:spPr>
          <a:xfrm>
            <a:off x="5879671" y="5762819"/>
            <a:ext cx="323165" cy="8427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 Iper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7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47DE-50FA-52F4-E57B-725E728D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22">
            <a:extLst>
              <a:ext uri="{FF2B5EF4-FFF2-40B4-BE49-F238E27FC236}">
                <a16:creationId xmlns:a16="http://schemas.microsoft.com/office/drawing/2014/main" id="{D5D40563-77CF-AE3E-F839-71348E9BA72A}"/>
              </a:ext>
            </a:extLst>
          </p:cNvPr>
          <p:cNvSpPr/>
          <p:nvPr/>
        </p:nvSpPr>
        <p:spPr bwMode="auto">
          <a:xfrm>
            <a:off x="610986" y="186586"/>
            <a:ext cx="6197220" cy="486753"/>
          </a:xfrm>
          <a:prstGeom prst="rect">
            <a:avLst/>
          </a:prstGeom>
          <a:solidFill>
            <a:srgbClr val="B7B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B7BFE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1999DF-8367-C710-609F-F051BF33B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48235" y="1032486"/>
            <a:ext cx="3131271" cy="391270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I Supermercati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E15E8-FF99-A233-FB3B-3EC0B9DCD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49" y="187325"/>
            <a:ext cx="6372956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Principali Retailer Super</a:t>
            </a:r>
            <a:endParaRPr lang="en-US" sz="24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FFA773A-B02E-F2B8-B764-CE79557463F0}"/>
              </a:ext>
            </a:extLst>
          </p:cNvPr>
          <p:cNvSpPr txBox="1">
            <a:spLocks/>
          </p:cNvSpPr>
          <p:nvPr/>
        </p:nvSpPr>
        <p:spPr>
          <a:xfrm>
            <a:off x="8761405" y="3736402"/>
            <a:ext cx="3131271" cy="461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L’affollamento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1" name="Connettore dritto 12">
            <a:extLst>
              <a:ext uri="{FF2B5EF4-FFF2-40B4-BE49-F238E27FC236}">
                <a16:creationId xmlns:a16="http://schemas.microsoft.com/office/drawing/2014/main" id="{5F101116-AD22-7364-F37F-6E7C608B9967}"/>
              </a:ext>
            </a:extLst>
          </p:cNvPr>
          <p:cNvCxnSpPr>
            <a:cxnSpLocks/>
          </p:cNvCxnSpPr>
          <p:nvPr/>
        </p:nvCxnSpPr>
        <p:spPr bwMode="auto">
          <a:xfrm>
            <a:off x="8603065" y="4160152"/>
            <a:ext cx="3492740" cy="0"/>
          </a:xfrm>
          <a:prstGeom prst="line">
            <a:avLst/>
          </a:prstGeom>
          <a:ln w="28575">
            <a:solidFill>
              <a:srgbClr val="E5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0D5413-0A80-50DD-6E94-D542CDA624B9}"/>
              </a:ext>
            </a:extLst>
          </p:cNvPr>
          <p:cNvSpPr txBox="1">
            <a:spLocks/>
          </p:cNvSpPr>
          <p:nvPr/>
        </p:nvSpPr>
        <p:spPr>
          <a:xfrm>
            <a:off x="8572523" y="1474106"/>
            <a:ext cx="3619477" cy="2262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b="0" kern="1200">
                <a:solidFill>
                  <a:srgbClr val="242E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Esselunga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si distingue per l’assortimento più ampio, con circa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380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referenze.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Seguono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Coop, Aspiag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Bennet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con un’offerta superiore alle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325 referenze.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L’assortimento minore si trova in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con meno di 200 prodotti</a:t>
            </a:r>
          </a:p>
          <a:p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51D02-7134-0C88-83D7-68D0209EA5E2}"/>
              </a:ext>
            </a:extLst>
          </p:cNvPr>
          <p:cNvSpPr txBox="1"/>
          <p:nvPr/>
        </p:nvSpPr>
        <p:spPr>
          <a:xfrm>
            <a:off x="8572523" y="4255854"/>
            <a:ext cx="36194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it-IT" sz="16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Unes e Carrefour </a:t>
            </a:r>
            <a:r>
              <a:rPr lang="it-IT" sz="1600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mostrano i livelli di affollamento più elevati, con più di </a:t>
            </a:r>
            <a:r>
              <a:rPr lang="it-IT" sz="16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6,5</a:t>
            </a:r>
            <a:r>
              <a:rPr lang="it-IT" sz="1600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it-IT" sz="1600" dirty="0" err="1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ref</a:t>
            </a:r>
            <a:r>
              <a:rPr lang="it-IT" sz="1600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x mt lineare.</a:t>
            </a:r>
          </a:p>
          <a:p>
            <a:pPr marL="285750" indent="-285750">
              <a:buBlip>
                <a:blip r:embed="rId3"/>
              </a:buBlip>
            </a:pPr>
            <a:r>
              <a:rPr lang="it-IT" sz="1600" b="1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SUPERCOOP </a:t>
            </a:r>
            <a:r>
              <a:rPr lang="it-IT" sz="1600" dirty="0">
                <a:solidFill>
                  <a:srgbClr val="242E56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presenta invece l’affollamento più contenuto, dando maggiore visibilità ai prodotti.</a:t>
            </a:r>
            <a:endParaRPr lang="it-IT" sz="1600" b="1" dirty="0">
              <a:solidFill>
                <a:srgbClr val="242E56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5E0C860-249A-69F3-9F82-57347ED35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4275" y="268311"/>
            <a:ext cx="3451530" cy="405028"/>
          </a:xfrm>
        </p:spPr>
        <p:txBody>
          <a:bodyPr>
            <a:noAutofit/>
          </a:bodyPr>
          <a:lstStyle/>
          <a:p>
            <a:pPr algn="ctr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Il mondo Yogurt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804454-05F1-BF07-8E5D-F66FE0F99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359119"/>
              </p:ext>
            </p:extLst>
          </p:nvPr>
        </p:nvGraphicFramePr>
        <p:xfrm>
          <a:off x="1644520" y="673100"/>
          <a:ext cx="5890418" cy="324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FAAB16-8CC1-4AD6-B9C2-8293D67D8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653719"/>
              </p:ext>
            </p:extLst>
          </p:nvPr>
        </p:nvGraphicFramePr>
        <p:xfrm>
          <a:off x="1139347" y="3768269"/>
          <a:ext cx="6380972" cy="308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46341D-8B6B-23A4-926D-20D5507344FC}"/>
              </a:ext>
            </a:extLst>
          </p:cNvPr>
          <p:cNvSpPr/>
          <p:nvPr/>
        </p:nvSpPr>
        <p:spPr>
          <a:xfrm>
            <a:off x="6530117" y="3545902"/>
            <a:ext cx="88582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AB839-3107-D784-CFE1-DF676C59AECE}"/>
              </a:ext>
            </a:extLst>
          </p:cNvPr>
          <p:cNvSpPr txBox="1"/>
          <p:nvPr/>
        </p:nvSpPr>
        <p:spPr>
          <a:xfrm>
            <a:off x="6453004" y="3545902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 Sup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1AA2BB-5DBE-0752-3988-F7D95D10BCE0}"/>
              </a:ext>
            </a:extLst>
          </p:cNvPr>
          <p:cNvSpPr/>
          <p:nvPr/>
        </p:nvSpPr>
        <p:spPr>
          <a:xfrm rot="235577">
            <a:off x="386492" y="5005286"/>
            <a:ext cx="88582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DF19C1-9E16-EF3D-5E81-EEB045224F46}"/>
              </a:ext>
            </a:extLst>
          </p:cNvPr>
          <p:cNvSpPr/>
          <p:nvPr/>
        </p:nvSpPr>
        <p:spPr>
          <a:xfrm>
            <a:off x="5029209" y="5944065"/>
            <a:ext cx="225926" cy="671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ACC89-8F5F-B693-89F2-DFA5CAA4789B}"/>
              </a:ext>
            </a:extLst>
          </p:cNvPr>
          <p:cNvSpPr txBox="1"/>
          <p:nvPr/>
        </p:nvSpPr>
        <p:spPr>
          <a:xfrm>
            <a:off x="4952014" y="5836467"/>
            <a:ext cx="323165" cy="7427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 Sup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7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66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568</Words>
  <Application>Microsoft Office PowerPoint</Application>
  <PresentationFormat>Widescreen</PresentationFormat>
  <Paragraphs>106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Century Gothic</vt:lpstr>
      <vt:lpstr>Roboto</vt:lpstr>
      <vt:lpstr>Roboto Light</vt:lpstr>
      <vt:lpstr>Roboto Medium</vt:lpstr>
      <vt:lpstr>Verdana</vt:lpstr>
      <vt:lpstr>Office Theme</vt:lpstr>
      <vt:lpstr>PowerPoint Presentation</vt:lpstr>
      <vt:lpstr>La categoria Yogurt   </vt:lpstr>
      <vt:lpstr>Le dimensioni del reparto</vt:lpstr>
      <vt:lpstr>Le dimensioni del reparto</vt:lpstr>
      <vt:lpstr>Il Mix dell’offerta del reparto</vt:lpstr>
      <vt:lpstr>I Principali Retailer Iper</vt:lpstr>
      <vt:lpstr>I Principali Retailer Super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 Khaldi</dc:creator>
  <cp:lastModifiedBy>Amel Khaldi</cp:lastModifiedBy>
  <cp:revision>295</cp:revision>
  <dcterms:created xsi:type="dcterms:W3CDTF">2026-02-25T09:17:59Z</dcterms:created>
  <dcterms:modified xsi:type="dcterms:W3CDTF">2026-05-18T13:43:39Z</dcterms:modified>
</cp:coreProperties>
</file>