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2.xml" ContentType="application/vnd.openxmlformats-officedocument.presentationml.notesSlide+xml"/>
  <Override PartName="/ppt/charts/chart8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1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1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99" r:id="rId2"/>
    <p:sldId id="281" r:id="rId3"/>
    <p:sldId id="294" r:id="rId4"/>
    <p:sldId id="295" r:id="rId5"/>
    <p:sldId id="298" r:id="rId6"/>
    <p:sldId id="29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2E56"/>
    <a:srgbClr val="5266B7"/>
    <a:srgbClr val="B7BFE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9" autoAdjust="0"/>
    <p:restoredTop sz="96247" autoAdjust="0"/>
  </p:normalViewPr>
  <p:slideViewPr>
    <p:cSldViewPr snapToGrid="0">
      <p:cViewPr varScale="1">
        <p:scale>
          <a:sx n="103" d="100"/>
          <a:sy n="103" d="100"/>
        </p:scale>
        <p:origin x="1032" y="12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openstor\CustomerService\MARKETING\Linkedin\_Analisi%20categorie\Snack%20Salati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openstor\CustomerService\MARKETING\Linkedin\_Analisi%20categorie\Snack%20Salati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openstor\CustomerService\MARKETING\Linkedin\_Analisi%20categorie\Snack%20Salati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openstor\CustomerService\MARKETING\Linkedin\_Analisi%20categorie\Snack%20Salati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342738871700112"/>
          <c:y val="7.0205591320035982E-2"/>
          <c:w val="0.69314481732953226"/>
          <c:h val="0.85958881735992798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prstGeom prst="rect">
          <a:avLst/>
        </a:prstGeom>
        <a:noFill/>
        <a:ln w="9971">
          <a:noFill/>
        </a:ln>
        <a:effectLst/>
      </c:spPr>
    </c:plotArea>
    <c:plotVisOnly val="1"/>
    <c:dispBlanksAs val="gap"/>
    <c:showDLblsOverMax val="0"/>
  </c:chart>
  <c:spPr bwMode="auto">
    <a:xfrm>
      <a:off x="625849" y="377118"/>
      <a:ext cx="3147563" cy="2536335"/>
    </a:xfrm>
    <a:prstGeom prst="rect">
      <a:avLst/>
    </a:prstGeom>
    <a:noFill/>
    <a:ln w="9525" cap="flat" cmpd="sng" algn="ctr">
      <a:noFill/>
      <a:prstDash val="solid"/>
      <a:round/>
    </a:ln>
    <a:effectLst/>
  </c:spPr>
  <c:txPr>
    <a:bodyPr/>
    <a:lstStyle/>
    <a:p>
      <a:pPr>
        <a:defRPr sz="400" b="0" i="0" u="none" strike="noStrike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r>
              <a:rPr lang="en-US" sz="1200" dirty="0"/>
              <a:t>I Retailer Su</a:t>
            </a:r>
            <a:r>
              <a:rPr lang="en-US" sz="1200" dirty="0" err="1"/>
              <a:t>p</a:t>
            </a:r>
            <a:r>
              <a:rPr lang="en-US" sz="1200" dirty="0"/>
              <a:t> - </a:t>
            </a:r>
            <a:r>
              <a:rPr lang="en-US" sz="1200" dirty="0" err="1"/>
              <a:t>Assortimento</a:t>
            </a:r>
            <a:r>
              <a:rPr lang="en-US" sz="1200" dirty="0"/>
              <a:t> e </a:t>
            </a:r>
            <a:r>
              <a:rPr lang="en-US" sz="1200" dirty="0" err="1"/>
              <a:t>Spazio</a:t>
            </a:r>
            <a:r>
              <a:rPr lang="en-US" sz="1200" dirty="0"/>
              <a:t> </a:t>
            </a:r>
          </a:p>
        </c:rich>
      </c:tx>
      <c:layout>
        <c:manualLayout>
          <c:xMode val="edge"/>
          <c:yMode val="edge"/>
          <c:x val="0.29016213785933065"/>
          <c:y val="6.09153235506374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1596495643524012E-2"/>
          <c:y val="0.10505842305317108"/>
          <c:w val="0.86982410303734869"/>
          <c:h val="0.64361510550369694"/>
        </c:manualLayout>
      </c:layout>
      <c:bubbleChart>
        <c:varyColors val="0"/>
        <c:ser>
          <c:idx val="0"/>
          <c:order val="0"/>
          <c:tx>
            <c:strRef>
              <c:f>Sup!$U$38</c:f>
              <c:strCache>
                <c:ptCount val="1"/>
                <c:pt idx="0">
                  <c:v>CRF MARKET</c:v>
                </c:pt>
              </c:strCache>
            </c:strRef>
          </c:tx>
          <c:spPr>
            <a:solidFill>
              <a:schemeClr val="accent1">
                <a:alpha val="75000"/>
              </a:schemeClr>
            </a:solidFill>
            <a:ln w="25400">
              <a:noFill/>
            </a:ln>
            <a:effectLst/>
          </c:spPr>
          <c:invertIfNegative val="0"/>
          <c:xVal>
            <c:numRef>
              <c:f>Sup!$X$15</c:f>
              <c:numCache>
                <c:formatCode>#,##0.0</c:formatCode>
                <c:ptCount val="1"/>
                <c:pt idx="0">
                  <c:v>9.5833333333333339</c:v>
                </c:pt>
              </c:numCache>
            </c:numRef>
          </c:xVal>
          <c:yVal>
            <c:numRef>
              <c:f>Sup!$V$15</c:f>
              <c:numCache>
                <c:formatCode>General</c:formatCode>
                <c:ptCount val="1"/>
                <c:pt idx="0">
                  <c:v>2.5691309523809527</c:v>
                </c:pt>
              </c:numCache>
            </c:numRef>
          </c:yVal>
          <c:bubbleSize>
            <c:numLit>
              <c:formatCode>General</c:formatCode>
              <c:ptCount val="1"/>
              <c:pt idx="0">
                <c:v>1</c:v>
              </c:pt>
            </c:numLit>
          </c:bubbleSize>
          <c:bubble3D val="0"/>
          <c:extLst>
            <c:ext xmlns:c16="http://schemas.microsoft.com/office/drawing/2014/chart" uri="{C3380CC4-5D6E-409C-BE32-E72D297353CC}">
              <c16:uniqueId val="{00000000-6AB0-4E08-AAC9-50A9A014A174}"/>
            </c:ext>
          </c:extLst>
        </c:ser>
        <c:ser>
          <c:idx val="1"/>
          <c:order val="1"/>
          <c:tx>
            <c:strRef>
              <c:f>Sup!$U$39</c:f>
              <c:strCache>
                <c:ptCount val="1"/>
                <c:pt idx="0">
                  <c:v>CONAD</c:v>
                </c:pt>
              </c:strCache>
            </c:strRef>
          </c:tx>
          <c:spPr>
            <a:solidFill>
              <a:srgbClr val="B7BFE1"/>
            </a:solidFill>
            <a:ln w="25400">
              <a:noFill/>
            </a:ln>
            <a:effectLst/>
          </c:spPr>
          <c:invertIfNegative val="0"/>
          <c:xVal>
            <c:numRef>
              <c:f>Sup!$X$16</c:f>
              <c:numCache>
                <c:formatCode>#,##0.0</c:formatCode>
                <c:ptCount val="1"/>
                <c:pt idx="0">
                  <c:v>10.989247311827956</c:v>
                </c:pt>
              </c:numCache>
            </c:numRef>
          </c:xVal>
          <c:yVal>
            <c:numRef>
              <c:f>Sup!$V$16</c:f>
              <c:numCache>
                <c:formatCode>General</c:formatCode>
                <c:ptCount val="1"/>
                <c:pt idx="0">
                  <c:v>3.0204767025089607</c:v>
                </c:pt>
              </c:numCache>
            </c:numRef>
          </c:yVal>
          <c:bubbleSize>
            <c:numLit>
              <c:formatCode>General</c:formatCode>
              <c:ptCount val="1"/>
              <c:pt idx="0">
                <c:v>1</c:v>
              </c:pt>
            </c:numLit>
          </c:bubbleSize>
          <c:bubble3D val="0"/>
          <c:extLst>
            <c:ext xmlns:c16="http://schemas.microsoft.com/office/drawing/2014/chart" uri="{C3380CC4-5D6E-409C-BE32-E72D297353CC}">
              <c16:uniqueId val="{00000001-6AB0-4E08-AAC9-50A9A014A174}"/>
            </c:ext>
          </c:extLst>
        </c:ser>
        <c:ser>
          <c:idx val="2"/>
          <c:order val="2"/>
          <c:tx>
            <c:strRef>
              <c:f>Sup!$U$40</c:f>
              <c:strCache>
                <c:ptCount val="1"/>
                <c:pt idx="0">
                  <c:v>VE'GE'</c:v>
                </c:pt>
              </c:strCache>
            </c:strRef>
          </c:tx>
          <c:spPr>
            <a:solidFill>
              <a:srgbClr val="0070C0"/>
            </a:solidFill>
            <a:ln w="25400">
              <a:noFill/>
            </a:ln>
            <a:effectLst/>
          </c:spPr>
          <c:invertIfNegative val="0"/>
          <c:xVal>
            <c:numRef>
              <c:f>Sup!$X$17</c:f>
              <c:numCache>
                <c:formatCode>#,##0.0</c:formatCode>
                <c:ptCount val="1"/>
                <c:pt idx="0">
                  <c:v>10.272727272727273</c:v>
                </c:pt>
              </c:numCache>
            </c:numRef>
          </c:xVal>
          <c:yVal>
            <c:numRef>
              <c:f>Sup!$V$17</c:f>
              <c:numCache>
                <c:formatCode>General</c:formatCode>
                <c:ptCount val="1"/>
                <c:pt idx="0">
                  <c:v>2.920590909090909</c:v>
                </c:pt>
              </c:numCache>
            </c:numRef>
          </c:yVal>
          <c:bubbleSize>
            <c:numLit>
              <c:formatCode>General</c:formatCode>
              <c:ptCount val="1"/>
              <c:pt idx="0">
                <c:v>1</c:v>
              </c:pt>
            </c:numLit>
          </c:bubbleSize>
          <c:bubble3D val="0"/>
          <c:extLst>
            <c:ext xmlns:c16="http://schemas.microsoft.com/office/drawing/2014/chart" uri="{C3380CC4-5D6E-409C-BE32-E72D297353CC}">
              <c16:uniqueId val="{00000002-6AB0-4E08-AAC9-50A9A014A174}"/>
            </c:ext>
          </c:extLst>
        </c:ser>
        <c:ser>
          <c:idx val="3"/>
          <c:order val="3"/>
          <c:tx>
            <c:strRef>
              <c:f>Sup!$U$41</c:f>
              <c:strCache>
                <c:ptCount val="1"/>
                <c:pt idx="0">
                  <c:v>SELEX</c:v>
                </c:pt>
              </c:strCache>
            </c:strRef>
          </c:tx>
          <c:spPr>
            <a:solidFill>
              <a:srgbClr val="00B0F0"/>
            </a:solidFill>
            <a:ln w="25400">
              <a:noFill/>
            </a:ln>
            <a:effectLst/>
          </c:spPr>
          <c:invertIfNegative val="0"/>
          <c:xVal>
            <c:numRef>
              <c:f>Sup!$X$18</c:f>
              <c:numCache>
                <c:formatCode>#,##0.0</c:formatCode>
                <c:ptCount val="1"/>
                <c:pt idx="0">
                  <c:v>11.966244725738397</c:v>
                </c:pt>
              </c:numCache>
            </c:numRef>
          </c:xVal>
          <c:yVal>
            <c:numRef>
              <c:f>Sup!$V$18</c:f>
              <c:numCache>
                <c:formatCode>General</c:formatCode>
                <c:ptCount val="1"/>
                <c:pt idx="0">
                  <c:v>3.6702827004219412</c:v>
                </c:pt>
              </c:numCache>
            </c:numRef>
          </c:yVal>
          <c:bubbleSize>
            <c:numLit>
              <c:formatCode>General</c:formatCode>
              <c:ptCount val="1"/>
              <c:pt idx="0">
                <c:v>1</c:v>
              </c:pt>
            </c:numLit>
          </c:bubbleSize>
          <c:bubble3D val="0"/>
          <c:extLst>
            <c:ext xmlns:c16="http://schemas.microsoft.com/office/drawing/2014/chart" uri="{C3380CC4-5D6E-409C-BE32-E72D297353CC}">
              <c16:uniqueId val="{00000003-6AB0-4E08-AAC9-50A9A014A174}"/>
            </c:ext>
          </c:extLst>
        </c:ser>
        <c:ser>
          <c:idx val="4"/>
          <c:order val="4"/>
          <c:tx>
            <c:strRef>
              <c:f>Sup!$U$42</c:f>
              <c:strCache>
                <c:ptCount val="1"/>
                <c:pt idx="0">
                  <c:v>Media Sup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  <a:effectLst/>
          </c:spPr>
          <c:invertIfNegative val="0"/>
          <c:xVal>
            <c:numRef>
              <c:f>Sup!$X$19</c:f>
              <c:numCache>
                <c:formatCode>#,##0.0</c:formatCode>
                <c:ptCount val="1"/>
                <c:pt idx="0">
                  <c:v>9.2556053811659194</c:v>
                </c:pt>
              </c:numCache>
            </c:numRef>
          </c:xVal>
          <c:yVal>
            <c:numRef>
              <c:f>Sup!$V$19</c:f>
              <c:numCache>
                <c:formatCode>General</c:formatCode>
                <c:ptCount val="1"/>
                <c:pt idx="0">
                  <c:v>3.3089730941704039</c:v>
                </c:pt>
              </c:numCache>
            </c:numRef>
          </c:yVal>
          <c:bubbleSize>
            <c:numLit>
              <c:formatCode>General</c:formatCode>
              <c:ptCount val="1"/>
              <c:pt idx="0">
                <c:v>1</c:v>
              </c:pt>
            </c:numLit>
          </c:bubbleSize>
          <c:bubble3D val="0"/>
          <c:extLst>
            <c:ext xmlns:c16="http://schemas.microsoft.com/office/drawing/2014/chart" uri="{C3380CC4-5D6E-409C-BE32-E72D297353CC}">
              <c16:uniqueId val="{00000004-6AB0-4E08-AAC9-50A9A014A174}"/>
            </c:ext>
          </c:extLst>
        </c:ser>
        <c:ser>
          <c:idx val="5"/>
          <c:order val="5"/>
          <c:tx>
            <c:strRef>
              <c:f>Sup!$U$43</c:f>
              <c:strCache>
                <c:ptCount val="1"/>
                <c:pt idx="0">
                  <c:v> SUPERCOOP</c:v>
                </c:pt>
              </c:strCache>
            </c:strRef>
          </c:tx>
          <c:spPr>
            <a:solidFill>
              <a:srgbClr val="242E56"/>
            </a:solidFill>
            <a:ln w="25400">
              <a:noFill/>
            </a:ln>
            <a:effectLst/>
          </c:spPr>
          <c:invertIfNegative val="0"/>
          <c:xVal>
            <c:numRef>
              <c:f>Sup!$X$20</c:f>
              <c:numCache>
                <c:formatCode>#,##0.0</c:formatCode>
                <c:ptCount val="1"/>
                <c:pt idx="0">
                  <c:v>8.4318181818181817</c:v>
                </c:pt>
              </c:numCache>
            </c:numRef>
          </c:xVal>
          <c:yVal>
            <c:numRef>
              <c:f>Sup!$V$20</c:f>
              <c:numCache>
                <c:formatCode>General</c:formatCode>
                <c:ptCount val="1"/>
                <c:pt idx="0">
                  <c:v>3.0511590909090911</c:v>
                </c:pt>
              </c:numCache>
            </c:numRef>
          </c:yVal>
          <c:bubbleSize>
            <c:numLit>
              <c:formatCode>General</c:formatCode>
              <c:ptCount val="1"/>
              <c:pt idx="0">
                <c:v>1</c:v>
              </c:pt>
            </c:numLit>
          </c:bubbleSize>
          <c:bubble3D val="0"/>
          <c:extLst>
            <c:ext xmlns:c16="http://schemas.microsoft.com/office/drawing/2014/chart" uri="{C3380CC4-5D6E-409C-BE32-E72D297353CC}">
              <c16:uniqueId val="{00000005-6AB0-4E08-AAC9-50A9A014A174}"/>
            </c:ext>
          </c:extLst>
        </c:ser>
        <c:ser>
          <c:idx val="6"/>
          <c:order val="6"/>
          <c:tx>
            <c:strRef>
              <c:f>Sup!$U$44</c:f>
              <c:strCache>
                <c:ptCount val="1"/>
                <c:pt idx="0">
                  <c:v>UNES</c:v>
                </c:pt>
              </c:strCache>
            </c:strRef>
          </c:tx>
          <c:spPr>
            <a:solidFill>
              <a:srgbClr val="5266B7"/>
            </a:solidFill>
            <a:ln w="25400">
              <a:noFill/>
            </a:ln>
            <a:effectLst/>
          </c:spPr>
          <c:invertIfNegative val="0"/>
          <c:xVal>
            <c:numRef>
              <c:f>Sup!$X$21</c:f>
              <c:numCache>
                <c:formatCode>#,##0.0</c:formatCode>
                <c:ptCount val="1"/>
                <c:pt idx="0">
                  <c:v>9.4205607476635507</c:v>
                </c:pt>
              </c:numCache>
            </c:numRef>
          </c:xVal>
          <c:yVal>
            <c:numRef>
              <c:f>Sup!$V$21</c:f>
              <c:numCache>
                <c:formatCode>General</c:formatCode>
                <c:ptCount val="1"/>
                <c:pt idx="0">
                  <c:v>3.9407850467289722</c:v>
                </c:pt>
              </c:numCache>
            </c:numRef>
          </c:yVal>
          <c:bubbleSize>
            <c:numLit>
              <c:formatCode>General</c:formatCode>
              <c:ptCount val="1"/>
              <c:pt idx="0">
                <c:v>1</c:v>
              </c:pt>
            </c:numLit>
          </c:bubbleSize>
          <c:bubble3D val="0"/>
          <c:extLst>
            <c:ext xmlns:c16="http://schemas.microsoft.com/office/drawing/2014/chart" uri="{C3380CC4-5D6E-409C-BE32-E72D297353CC}">
              <c16:uniqueId val="{00000006-6AB0-4E08-AAC9-50A9A014A174}"/>
            </c:ext>
          </c:extLst>
        </c:ser>
        <c:ser>
          <c:idx val="7"/>
          <c:order val="7"/>
          <c:tx>
            <c:strRef>
              <c:f>Sup!$U$45</c:f>
              <c:strCache>
                <c:ptCount val="1"/>
                <c:pt idx="0">
                  <c:v>ESSELUNGA</c:v>
                </c:pt>
              </c:strCache>
            </c:strRef>
          </c:tx>
          <c:spPr>
            <a:solidFill>
              <a:srgbClr val="FFC000"/>
            </a:solidFill>
            <a:ln w="25400">
              <a:noFill/>
            </a:ln>
            <a:effectLst/>
          </c:spPr>
          <c:invertIfNegative val="0"/>
          <c:xVal>
            <c:numRef>
              <c:f>Sup!$X$22</c:f>
              <c:numCache>
                <c:formatCode>#,##0.0</c:formatCode>
                <c:ptCount val="1"/>
                <c:pt idx="0">
                  <c:v>10.385210662080825</c:v>
                </c:pt>
              </c:numCache>
            </c:numRef>
          </c:xVal>
          <c:yVal>
            <c:numRef>
              <c:f>Sup!$V$22</c:f>
              <c:numCache>
                <c:formatCode>General</c:formatCode>
                <c:ptCount val="1"/>
                <c:pt idx="0">
                  <c:v>3.390781599312124</c:v>
                </c:pt>
              </c:numCache>
            </c:numRef>
          </c:yVal>
          <c:bubbleSize>
            <c:numLit>
              <c:formatCode>General</c:formatCode>
              <c:ptCount val="1"/>
              <c:pt idx="0">
                <c:v>1</c:v>
              </c:pt>
            </c:numLit>
          </c:bubbleSize>
          <c:bubble3D val="0"/>
          <c:extLst>
            <c:ext xmlns:c16="http://schemas.microsoft.com/office/drawing/2014/chart" uri="{C3380CC4-5D6E-409C-BE32-E72D297353CC}">
              <c16:uniqueId val="{00000007-6AB0-4E08-AAC9-50A9A014A1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1933786720"/>
        <c:axId val="1933794880"/>
      </c:bubbleChart>
      <c:valAx>
        <c:axId val="1933786720"/>
        <c:scaling>
          <c:orientation val="minMax"/>
          <c:max val="12.5"/>
          <c:min val="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r>
                  <a:rPr lang="en-US"/>
                  <a:t>Assortimento ( # ref x mt)</a:t>
                </a:r>
              </a:p>
            </c:rich>
          </c:tx>
          <c:layout>
            <c:manualLayout>
              <c:xMode val="edge"/>
              <c:yMode val="edge"/>
              <c:x val="0.3947550551647554"/>
              <c:y val="0.8152606186812941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</c:title>
        <c:numFmt formatCode="#,##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1933794880"/>
        <c:crosses val="autoZero"/>
        <c:crossBetween val="midCat"/>
        <c:majorUnit val="1"/>
        <c:minorUnit val="0.1"/>
      </c:valAx>
      <c:valAx>
        <c:axId val="1933794880"/>
        <c:scaling>
          <c:orientation val="minMax"/>
          <c:max val="5"/>
          <c:min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r>
                  <a:rPr lang="en-US"/>
                  <a:t>Spazio (mt)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1933786720"/>
        <c:crosses val="autoZero"/>
        <c:crossBetween val="midCat"/>
        <c:majorUnit val="0.5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5.9794515059077964E-2"/>
          <c:y val="0.86624919396431344"/>
          <c:w val="0.9"/>
          <c:h val="8.0331068077940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Verdana" panose="020B0604030504040204" pitchFamily="34" charset="0"/>
          <a:ea typeface="Verdan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r>
              <a:rPr lang="en-US" sz="1200" b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Affollamento</a:t>
            </a:r>
            <a:r>
              <a:rPr lang="en-US" sz="12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 </a:t>
            </a:r>
            <a:r>
              <a:rPr lang="en-US" sz="1200" b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scaffale (</a:t>
            </a:r>
            <a:r>
              <a:rPr lang="en-US" sz="1200" b="0" i="0" u="none" strike="noStrike" kern="1200" spc="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#ref x mt )</a:t>
            </a:r>
            <a:r>
              <a:rPr lang="en-US" sz="12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-Sup</a:t>
            </a:r>
          </a:p>
        </c:rich>
      </c:tx>
      <c:layout>
        <c:manualLayout>
          <c:xMode val="edge"/>
          <c:yMode val="edge"/>
          <c:x val="0.35475880390865644"/>
          <c:y val="5.78480698373039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568073679500434"/>
          <c:y val="4.1095425117935513E-2"/>
          <c:w val="0.79689904063716177"/>
          <c:h val="0.6307103217937174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B7BFE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FCE-4628-B1AE-B684B2236912}"/>
              </c:ext>
            </c:extLst>
          </c:dPt>
          <c:dPt>
            <c:idx val="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FCE-4628-B1AE-B684B2236912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FCE-4628-B1AE-B684B2236912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FCE-4628-B1AE-B684B2236912}"/>
              </c:ext>
            </c:extLst>
          </c:dPt>
          <c:dPt>
            <c:idx val="5"/>
            <c:invertIfNegative val="0"/>
            <c:bubble3D val="0"/>
            <c:spPr>
              <a:solidFill>
                <a:srgbClr val="242E5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FCE-4628-B1AE-B684B2236912}"/>
              </c:ext>
            </c:extLst>
          </c:dPt>
          <c:dPt>
            <c:idx val="6"/>
            <c:invertIfNegative val="0"/>
            <c:bubble3D val="0"/>
            <c:spPr>
              <a:solidFill>
                <a:srgbClr val="5266B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FCE-4628-B1AE-B684B2236912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FCE-4628-B1AE-B684B2236912}"/>
              </c:ext>
            </c:extLst>
          </c:dPt>
          <c:cat>
            <c:strRef>
              <c:f>Sup!$U$38:$U$45</c:f>
              <c:strCache>
                <c:ptCount val="8"/>
                <c:pt idx="0">
                  <c:v>CRF MARKET</c:v>
                </c:pt>
                <c:pt idx="1">
                  <c:v>CONAD</c:v>
                </c:pt>
                <c:pt idx="2">
                  <c:v>VE'GE'</c:v>
                </c:pt>
                <c:pt idx="3">
                  <c:v>SELEX</c:v>
                </c:pt>
                <c:pt idx="4">
                  <c:v>Media Sup</c:v>
                </c:pt>
                <c:pt idx="5">
                  <c:v> SUPERCOOP</c:v>
                </c:pt>
                <c:pt idx="6">
                  <c:v>UNES</c:v>
                </c:pt>
                <c:pt idx="7">
                  <c:v>ESSELUNGA</c:v>
                </c:pt>
              </c:strCache>
            </c:strRef>
          </c:cat>
          <c:val>
            <c:numRef>
              <c:f>Sup!$V$38:$V$45</c:f>
              <c:numCache>
                <c:formatCode>General</c:formatCode>
                <c:ptCount val="8"/>
                <c:pt idx="0">
                  <c:v>3.7301848410848581</c:v>
                </c:pt>
                <c:pt idx="1">
                  <c:v>3.6382493209431912</c:v>
                </c:pt>
                <c:pt idx="2">
                  <c:v>3.5173454935956299</c:v>
                </c:pt>
                <c:pt idx="3">
                  <c:v>3.2603060043202503</c:v>
                </c:pt>
                <c:pt idx="4">
                  <c:v>3.0627778162378951</c:v>
                </c:pt>
                <c:pt idx="5">
                  <c:v>2.797123191322413</c:v>
                </c:pt>
                <c:pt idx="6">
                  <c:v>2.7634803465151094</c:v>
                </c:pt>
                <c:pt idx="7">
                  <c:v>2.390528951961751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FCE-4628-B1AE-B684B22369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314525855"/>
        <c:axId val="1314397215"/>
      </c:barChart>
      <c:catAx>
        <c:axId val="13145258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1314397215"/>
        <c:crosses val="autoZero"/>
        <c:auto val="1"/>
        <c:lblAlgn val="ctr"/>
        <c:lblOffset val="100"/>
        <c:noMultiLvlLbl val="0"/>
      </c:catAx>
      <c:valAx>
        <c:axId val="1314397215"/>
        <c:scaling>
          <c:orientation val="minMax"/>
          <c:max val="4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r>
                  <a:rPr lang="it-IT" dirty="0">
                    <a:latin typeface="Verdana" panose="020B0604030504040204" pitchFamily="34" charset="0"/>
                    <a:ea typeface="Verdana" panose="020B0604030504040204" pitchFamily="34" charset="0"/>
                  </a:rPr>
                  <a:t>#ref</a:t>
                </a:r>
                <a:r>
                  <a:rPr lang="it-IT" baseline="0" dirty="0">
                    <a:latin typeface="Verdana" panose="020B0604030504040204" pitchFamily="34" charset="0"/>
                    <a:ea typeface="Verdana" panose="020B0604030504040204" pitchFamily="34" charset="0"/>
                  </a:rPr>
                  <a:t> x mt</a:t>
                </a:r>
              </a:p>
              <a:p>
                <a:pPr>
                  <a:defRPr>
                    <a:latin typeface="Verdana" panose="020B0604030504040204" pitchFamily="34" charset="0"/>
                    <a:ea typeface="Verdana" panose="020B0604030504040204" pitchFamily="34" charset="0"/>
                  </a:defRPr>
                </a:pPr>
                <a:endParaRPr lang="en-US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1314525855"/>
        <c:crosses val="autoZero"/>
        <c:crossBetween val="between"/>
        <c:minorUnit val="0.5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ref</c:v>
                </c:pt>
              </c:strCache>
            </c:strRef>
          </c:tx>
          <c:spPr>
            <a:solidFill>
              <a:srgbClr val="B7BFE1"/>
            </a:solidFill>
          </c:spPr>
          <c:dPt>
            <c:idx val="0"/>
            <c:bubble3D val="0"/>
            <c:spPr>
              <a:solidFill>
                <a:srgbClr val="B7BFE1"/>
              </a:solidFill>
              <a:ln w="13074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650-46E4-9316-39E8AA610867}"/>
              </c:ext>
            </c:extLst>
          </c:dPt>
          <c:dPt>
            <c:idx val="1"/>
            <c:bubble3D val="0"/>
            <c:spPr>
              <a:solidFill>
                <a:srgbClr val="B7BFE1"/>
              </a:solidFill>
              <a:ln w="13074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650-46E4-9316-39E8AA610867}"/>
              </c:ext>
            </c:extLst>
          </c:dPt>
          <c:cat>
            <c:numRef>
              <c:f>Foglio1!$A$2:$A$3</c:f>
              <c:numCache>
                <c:formatCode>General</c:formatCode>
                <c:ptCount val="2"/>
              </c:numCache>
            </c:numRef>
          </c:cat>
          <c:val>
            <c:numRef>
              <c:f>Foglio1!$B$2:$B$3</c:f>
              <c:numCache>
                <c:formatCode>0%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650-46E4-9316-39E8AA6108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 w="20770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ref</c:v>
                </c:pt>
              </c:strCache>
            </c:strRef>
          </c:tx>
          <c:spPr>
            <a:solidFill>
              <a:srgbClr val="B7BFE1"/>
            </a:solidFill>
          </c:spPr>
          <c:dPt>
            <c:idx val="0"/>
            <c:bubble3D val="0"/>
            <c:spPr>
              <a:solidFill>
                <a:srgbClr val="B7BFE1"/>
              </a:solidFill>
              <a:ln w="13074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342-44F0-8107-33E8256A15C3}"/>
              </c:ext>
            </c:extLst>
          </c:dPt>
          <c:dPt>
            <c:idx val="1"/>
            <c:bubble3D val="0"/>
            <c:spPr>
              <a:solidFill>
                <a:srgbClr val="B7BFE1"/>
              </a:solidFill>
              <a:ln w="13074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342-44F0-8107-33E8256A15C3}"/>
              </c:ext>
            </c:extLst>
          </c:dPt>
          <c:cat>
            <c:numRef>
              <c:f>Foglio1!$A$2:$A$3</c:f>
              <c:numCache>
                <c:formatCode>General</c:formatCode>
                <c:ptCount val="2"/>
              </c:numCache>
            </c:numRef>
          </c:cat>
          <c:val>
            <c:numRef>
              <c:f>Foglio1!$B$2:$B$3</c:f>
              <c:numCache>
                <c:formatCode>0%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342-44F0-8107-33E8256A15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 w="20770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ref</c:v>
                </c:pt>
              </c:strCache>
            </c:strRef>
          </c:tx>
          <c:spPr>
            <a:solidFill>
              <a:srgbClr val="B7BFE1"/>
            </a:solidFill>
          </c:spPr>
          <c:dPt>
            <c:idx val="0"/>
            <c:bubble3D val="0"/>
            <c:spPr>
              <a:solidFill>
                <a:srgbClr val="B7BFE1"/>
              </a:solidFill>
              <a:ln w="13074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BCB-45D5-81F4-211A5556D81A}"/>
              </c:ext>
            </c:extLst>
          </c:dPt>
          <c:dPt>
            <c:idx val="1"/>
            <c:bubble3D val="0"/>
            <c:spPr>
              <a:solidFill>
                <a:srgbClr val="B7BFE1"/>
              </a:solidFill>
              <a:ln w="13074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BCB-45D5-81F4-211A5556D81A}"/>
              </c:ext>
            </c:extLst>
          </c:dPt>
          <c:cat>
            <c:numRef>
              <c:f>Foglio1!$A$2:$A$3</c:f>
              <c:numCache>
                <c:formatCode>General</c:formatCode>
                <c:ptCount val="2"/>
              </c:numCache>
            </c:numRef>
          </c:cat>
          <c:val>
            <c:numRef>
              <c:f>Foglio1!$B$2:$B$3</c:f>
              <c:numCache>
                <c:formatCode>0%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BCB-45D5-81F4-211A5556D8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 w="20770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ref</c:v>
                </c:pt>
              </c:strCache>
            </c:strRef>
          </c:tx>
          <c:spPr>
            <a:solidFill>
              <a:srgbClr val="242E56"/>
            </a:solidFill>
          </c:spPr>
          <c:dPt>
            <c:idx val="0"/>
            <c:bubble3D val="0"/>
            <c:spPr>
              <a:solidFill>
                <a:srgbClr val="242E56"/>
              </a:solidFill>
              <a:ln w="13074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D53-420E-8646-A2390DD95518}"/>
              </c:ext>
            </c:extLst>
          </c:dPt>
          <c:dPt>
            <c:idx val="1"/>
            <c:bubble3D val="0"/>
            <c:spPr>
              <a:solidFill>
                <a:srgbClr val="242E56"/>
              </a:solidFill>
              <a:ln w="13074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D53-420E-8646-A2390DD95518}"/>
              </c:ext>
            </c:extLst>
          </c:dPt>
          <c:cat>
            <c:numRef>
              <c:f>Foglio1!$A$2:$A$3</c:f>
              <c:numCache>
                <c:formatCode>General</c:formatCode>
                <c:ptCount val="2"/>
              </c:numCache>
            </c:numRef>
          </c:cat>
          <c:val>
            <c:numRef>
              <c:f>Foglio1!$B$2:$B$3</c:f>
              <c:numCache>
                <c:formatCode>0%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D53-420E-8646-A2390DD955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 w="20770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ref</c:v>
                </c:pt>
              </c:strCache>
            </c:strRef>
          </c:tx>
          <c:spPr>
            <a:solidFill>
              <a:srgbClr val="242E56"/>
            </a:solidFill>
          </c:spPr>
          <c:dPt>
            <c:idx val="0"/>
            <c:bubble3D val="0"/>
            <c:spPr>
              <a:solidFill>
                <a:srgbClr val="242E56"/>
              </a:solidFill>
              <a:ln w="13074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171-45A9-B73E-7C5348F2689F}"/>
              </c:ext>
            </c:extLst>
          </c:dPt>
          <c:dPt>
            <c:idx val="1"/>
            <c:bubble3D val="0"/>
            <c:spPr>
              <a:solidFill>
                <a:srgbClr val="242E56"/>
              </a:solidFill>
              <a:ln w="13074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171-45A9-B73E-7C5348F2689F}"/>
              </c:ext>
            </c:extLst>
          </c:dPt>
          <c:cat>
            <c:numRef>
              <c:f>Foglio1!$A$2:$A$3</c:f>
              <c:numCache>
                <c:formatCode>General</c:formatCode>
                <c:ptCount val="2"/>
              </c:numCache>
            </c:numRef>
          </c:cat>
          <c:val>
            <c:numRef>
              <c:f>Foglio1!$B$2:$B$3</c:f>
              <c:numCache>
                <c:formatCode>0%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171-45A9-B73E-7C5348F268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 w="20770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ref</c:v>
                </c:pt>
              </c:strCache>
            </c:strRef>
          </c:tx>
          <c:spPr>
            <a:solidFill>
              <a:srgbClr val="242E56"/>
            </a:solidFill>
          </c:spPr>
          <c:dPt>
            <c:idx val="0"/>
            <c:bubble3D val="0"/>
            <c:spPr>
              <a:solidFill>
                <a:srgbClr val="242E56"/>
              </a:solidFill>
              <a:ln w="13074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630-4BC2-826C-0C59ABF39B68}"/>
              </c:ext>
            </c:extLst>
          </c:dPt>
          <c:dPt>
            <c:idx val="1"/>
            <c:bubble3D val="0"/>
            <c:spPr>
              <a:solidFill>
                <a:srgbClr val="242E56"/>
              </a:solidFill>
              <a:ln w="13074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630-4BC2-826C-0C59ABF39B68}"/>
              </c:ext>
            </c:extLst>
          </c:dPt>
          <c:cat>
            <c:numRef>
              <c:f>Foglio1!$A$2:$A$3</c:f>
              <c:numCache>
                <c:formatCode>General</c:formatCode>
                <c:ptCount val="2"/>
              </c:numCache>
            </c:numRef>
          </c:cat>
          <c:val>
            <c:numRef>
              <c:f>Foglio1!$B$2:$B$3</c:f>
              <c:numCache>
                <c:formatCode>0%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630-4BC2-826C-0C59ABF39B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 w="20770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r>
              <a:rPr lang="en-US"/>
              <a:t>I Retailer Iper- Assortimento e Spazio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068942815263702"/>
          <c:y val="0.14145520074538634"/>
          <c:w val="0.83791048445118832"/>
          <c:h val="0.54794844390730324"/>
        </c:manualLayout>
      </c:layout>
      <c:bubbleChart>
        <c:varyColors val="0"/>
        <c:ser>
          <c:idx val="0"/>
          <c:order val="0"/>
          <c:tx>
            <c:strRef>
              <c:f>'Iper '!$S$37</c:f>
              <c:strCache>
                <c:ptCount val="1"/>
                <c:pt idx="0">
                  <c:v>CARREFOUR</c:v>
                </c:pt>
              </c:strCache>
            </c:strRef>
          </c:tx>
          <c:spPr>
            <a:solidFill>
              <a:schemeClr val="accent1">
                <a:alpha val="75000"/>
              </a:schemeClr>
            </a:solidFill>
            <a:ln w="25400">
              <a:noFill/>
            </a:ln>
            <a:effectLst/>
          </c:spPr>
          <c:invertIfNegative val="0"/>
          <c:xVal>
            <c:numRef>
              <c:f>'Iper '!$T$37</c:f>
              <c:numCache>
                <c:formatCode>#,##0.0</c:formatCode>
                <c:ptCount val="1"/>
                <c:pt idx="0">
                  <c:v>19.727272727272727</c:v>
                </c:pt>
              </c:numCache>
            </c:numRef>
          </c:xVal>
          <c:yVal>
            <c:numRef>
              <c:f>'Iper '!$U$36</c:f>
              <c:numCache>
                <c:formatCode>General</c:formatCode>
                <c:ptCount val="1"/>
                <c:pt idx="0">
                  <c:v>6.1243251533742331</c:v>
                </c:pt>
              </c:numCache>
            </c:numRef>
          </c:yVal>
          <c:bubbleSize>
            <c:numLit>
              <c:formatCode>General</c:formatCode>
              <c:ptCount val="1"/>
              <c:pt idx="0">
                <c:v>1</c:v>
              </c:pt>
            </c:numLit>
          </c:bubbleSize>
          <c:bubble3D val="0"/>
          <c:extLst>
            <c:ext xmlns:c16="http://schemas.microsoft.com/office/drawing/2014/chart" uri="{C3380CC4-5D6E-409C-BE32-E72D297353CC}">
              <c16:uniqueId val="{00000000-B2BE-4A65-8D18-3AE3E939CDA7}"/>
            </c:ext>
          </c:extLst>
        </c:ser>
        <c:ser>
          <c:idx val="1"/>
          <c:order val="1"/>
          <c:tx>
            <c:strRef>
              <c:f>'Iper '!$S$38</c:f>
              <c:strCache>
                <c:ptCount val="1"/>
                <c:pt idx="0">
                  <c:v>CONAD</c:v>
                </c:pt>
              </c:strCache>
            </c:strRef>
          </c:tx>
          <c:spPr>
            <a:solidFill>
              <a:srgbClr val="B7BFE1"/>
            </a:solidFill>
            <a:ln w="25400">
              <a:noFill/>
            </a:ln>
            <a:effectLst/>
          </c:spPr>
          <c:invertIfNegative val="0"/>
          <c:xVal>
            <c:numRef>
              <c:f>'Iper '!$T$38</c:f>
              <c:numCache>
                <c:formatCode>#,##0.0</c:formatCode>
                <c:ptCount val="1"/>
                <c:pt idx="0">
                  <c:v>15.52112676056338</c:v>
                </c:pt>
              </c:numCache>
            </c:numRef>
          </c:xVal>
          <c:yVal>
            <c:numRef>
              <c:f>'Iper '!$U$38</c:f>
              <c:numCache>
                <c:formatCode>General</c:formatCode>
                <c:ptCount val="1"/>
                <c:pt idx="0">
                  <c:v>5.1060422535211272</c:v>
                </c:pt>
              </c:numCache>
            </c:numRef>
          </c:yVal>
          <c:bubbleSize>
            <c:numLit>
              <c:formatCode>General</c:formatCode>
              <c:ptCount val="1"/>
              <c:pt idx="0">
                <c:v>1</c:v>
              </c:pt>
            </c:numLit>
          </c:bubbleSize>
          <c:bubble3D val="0"/>
          <c:extLst>
            <c:ext xmlns:c16="http://schemas.microsoft.com/office/drawing/2014/chart" uri="{C3380CC4-5D6E-409C-BE32-E72D297353CC}">
              <c16:uniqueId val="{00000001-B2BE-4A65-8D18-3AE3E939CDA7}"/>
            </c:ext>
          </c:extLst>
        </c:ser>
        <c:ser>
          <c:idx val="2"/>
          <c:order val="2"/>
          <c:tx>
            <c:strRef>
              <c:f>'Iper '!$S$39</c:f>
              <c:strCache>
                <c:ptCount val="1"/>
                <c:pt idx="0">
                  <c:v>IPERCOOP</c:v>
                </c:pt>
              </c:strCache>
            </c:strRef>
          </c:tx>
          <c:spPr>
            <a:solidFill>
              <a:srgbClr val="242E56"/>
            </a:solidFill>
            <a:ln w="25400">
              <a:noFill/>
            </a:ln>
            <a:effectLst/>
          </c:spPr>
          <c:invertIfNegative val="0"/>
          <c:xVal>
            <c:numRef>
              <c:f>'Iper '!$T$39</c:f>
              <c:numCache>
                <c:formatCode>#,##0.0</c:formatCode>
                <c:ptCount val="1"/>
                <c:pt idx="0">
                  <c:v>12.695652173913043</c:v>
                </c:pt>
              </c:numCache>
            </c:numRef>
          </c:xVal>
          <c:yVal>
            <c:numRef>
              <c:f>'Iper '!$U$39</c:f>
              <c:numCache>
                <c:formatCode>General</c:formatCode>
                <c:ptCount val="1"/>
                <c:pt idx="0">
                  <c:v>5.7334130434782606</c:v>
                </c:pt>
              </c:numCache>
            </c:numRef>
          </c:yVal>
          <c:bubbleSize>
            <c:numLit>
              <c:formatCode>General</c:formatCode>
              <c:ptCount val="1"/>
              <c:pt idx="0">
                <c:v>1</c:v>
              </c:pt>
            </c:numLit>
          </c:bubbleSize>
          <c:bubble3D val="0"/>
          <c:extLst>
            <c:ext xmlns:c16="http://schemas.microsoft.com/office/drawing/2014/chart" uri="{C3380CC4-5D6E-409C-BE32-E72D297353CC}">
              <c16:uniqueId val="{00000002-B2BE-4A65-8D18-3AE3E939CDA7}"/>
            </c:ext>
          </c:extLst>
        </c:ser>
        <c:ser>
          <c:idx val="3"/>
          <c:order val="3"/>
          <c:tx>
            <c:strRef>
              <c:f>'Iper '!$S$40</c:f>
              <c:strCache>
                <c:ptCount val="1"/>
                <c:pt idx="0">
                  <c:v>FINIPER</c:v>
                </c:pt>
              </c:strCache>
            </c:strRef>
          </c:tx>
          <c:spPr>
            <a:solidFill>
              <a:srgbClr val="5266B7"/>
            </a:solidFill>
            <a:ln w="25400">
              <a:noFill/>
            </a:ln>
            <a:effectLst/>
          </c:spPr>
          <c:invertIfNegative val="0"/>
          <c:xVal>
            <c:numRef>
              <c:f>'Iper '!$T$40</c:f>
              <c:numCache>
                <c:formatCode>#,##0.0</c:formatCode>
                <c:ptCount val="1"/>
                <c:pt idx="0">
                  <c:v>20.142857142857142</c:v>
                </c:pt>
              </c:numCache>
            </c:numRef>
          </c:xVal>
          <c:yVal>
            <c:numRef>
              <c:f>'Iper '!$U$40</c:f>
              <c:numCache>
                <c:formatCode>General</c:formatCode>
                <c:ptCount val="1"/>
                <c:pt idx="0">
                  <c:v>7.3092380952380953</c:v>
                </c:pt>
              </c:numCache>
            </c:numRef>
          </c:yVal>
          <c:bubbleSize>
            <c:numLit>
              <c:formatCode>General</c:formatCode>
              <c:ptCount val="1"/>
              <c:pt idx="0">
                <c:v>1</c:v>
              </c:pt>
            </c:numLit>
          </c:bubbleSize>
          <c:bubble3D val="0"/>
          <c:extLst>
            <c:ext xmlns:c16="http://schemas.microsoft.com/office/drawing/2014/chart" uri="{C3380CC4-5D6E-409C-BE32-E72D297353CC}">
              <c16:uniqueId val="{00000003-B2BE-4A65-8D18-3AE3E939CDA7}"/>
            </c:ext>
          </c:extLst>
        </c:ser>
        <c:ser>
          <c:idx val="4"/>
          <c:order val="4"/>
          <c:tx>
            <c:strRef>
              <c:f>'Iper '!$U$54</c:f>
              <c:strCache>
                <c:ptCount val="1"/>
                <c:pt idx="0">
                  <c:v>BENNET</c:v>
                </c:pt>
              </c:strCache>
            </c:strRef>
          </c:tx>
          <c:spPr>
            <a:solidFill>
              <a:srgbClr val="0070C0"/>
            </a:solidFill>
            <a:ln w="25400">
              <a:noFill/>
            </a:ln>
            <a:effectLst/>
          </c:spPr>
          <c:invertIfNegative val="0"/>
          <c:xVal>
            <c:numRef>
              <c:f>'Iper '!$T$41</c:f>
              <c:numCache>
                <c:formatCode>#,##0.0</c:formatCode>
                <c:ptCount val="1"/>
                <c:pt idx="0">
                  <c:v>23.6</c:v>
                </c:pt>
              </c:numCache>
            </c:numRef>
          </c:xVal>
          <c:yVal>
            <c:numRef>
              <c:f>'Iper '!$U$41</c:f>
              <c:numCache>
                <c:formatCode>General</c:formatCode>
                <c:ptCount val="1"/>
                <c:pt idx="0">
                  <c:v>8.4700000000000006</c:v>
                </c:pt>
              </c:numCache>
            </c:numRef>
          </c:yVal>
          <c:bubbleSize>
            <c:numLit>
              <c:formatCode>General</c:formatCode>
              <c:ptCount val="1"/>
              <c:pt idx="0">
                <c:v>1</c:v>
              </c:pt>
            </c:numLit>
          </c:bubbleSize>
          <c:bubble3D val="0"/>
          <c:extLst>
            <c:ext xmlns:c16="http://schemas.microsoft.com/office/drawing/2014/chart" uri="{C3380CC4-5D6E-409C-BE32-E72D297353CC}">
              <c16:uniqueId val="{00000004-B2BE-4A65-8D18-3AE3E939CDA7}"/>
            </c:ext>
          </c:extLst>
        </c:ser>
        <c:ser>
          <c:idx val="5"/>
          <c:order val="5"/>
          <c:tx>
            <c:strRef>
              <c:f>'Iper '!$S$42</c:f>
              <c:strCache>
                <c:ptCount val="1"/>
                <c:pt idx="0">
                  <c:v>SELEX</c:v>
                </c:pt>
              </c:strCache>
            </c:strRef>
          </c:tx>
          <c:spPr>
            <a:solidFill>
              <a:srgbClr val="00B0F0"/>
            </a:solidFill>
            <a:ln w="25400">
              <a:noFill/>
            </a:ln>
            <a:effectLst/>
          </c:spPr>
          <c:invertIfNegative val="0"/>
          <c:xVal>
            <c:numRef>
              <c:f>'Iper '!$T$42</c:f>
              <c:numCache>
                <c:formatCode>#,##0.0</c:formatCode>
                <c:ptCount val="1"/>
                <c:pt idx="0">
                  <c:v>16.341463414634145</c:v>
                </c:pt>
              </c:numCache>
            </c:numRef>
          </c:xVal>
          <c:yVal>
            <c:numRef>
              <c:f>'Iper '!$U$42</c:f>
              <c:numCache>
                <c:formatCode>General</c:formatCode>
                <c:ptCount val="1"/>
                <c:pt idx="0">
                  <c:v>6.3276097560975613</c:v>
                </c:pt>
              </c:numCache>
            </c:numRef>
          </c:yVal>
          <c:bubbleSize>
            <c:numLit>
              <c:formatCode>General</c:formatCode>
              <c:ptCount val="1"/>
              <c:pt idx="0">
                <c:v>1</c:v>
              </c:pt>
            </c:numLit>
          </c:bubbleSize>
          <c:bubble3D val="0"/>
          <c:extLst>
            <c:ext xmlns:c16="http://schemas.microsoft.com/office/drawing/2014/chart" uri="{C3380CC4-5D6E-409C-BE32-E72D297353CC}">
              <c16:uniqueId val="{00000005-B2BE-4A65-8D18-3AE3E939CDA7}"/>
            </c:ext>
          </c:extLst>
        </c:ser>
        <c:ser>
          <c:idx val="6"/>
          <c:order val="6"/>
          <c:tx>
            <c:strRef>
              <c:f>'Iper '!$S$36</c:f>
              <c:strCache>
                <c:ptCount val="1"/>
                <c:pt idx="0">
                  <c:v>Media IPER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  <a:effectLst/>
          </c:spPr>
          <c:invertIfNegative val="0"/>
          <c:xVal>
            <c:numRef>
              <c:f>'Iper '!$T$36</c:f>
              <c:numCache>
                <c:formatCode>#,##0.0</c:formatCode>
                <c:ptCount val="1"/>
                <c:pt idx="0">
                  <c:v>16.404907975460123</c:v>
                </c:pt>
              </c:numCache>
            </c:numRef>
          </c:xVal>
          <c:yVal>
            <c:numRef>
              <c:f>'Iper '!$U$36</c:f>
              <c:numCache>
                <c:formatCode>General</c:formatCode>
                <c:ptCount val="1"/>
                <c:pt idx="0">
                  <c:v>6.1243251533742331</c:v>
                </c:pt>
              </c:numCache>
            </c:numRef>
          </c:yVal>
          <c:bubbleSize>
            <c:numLit>
              <c:formatCode>General</c:formatCode>
              <c:ptCount val="1"/>
              <c:pt idx="0">
                <c:v>1</c:v>
              </c:pt>
            </c:numLit>
          </c:bubbleSize>
          <c:bubble3D val="0"/>
          <c:extLst>
            <c:ext xmlns:c16="http://schemas.microsoft.com/office/drawing/2014/chart" uri="{C3380CC4-5D6E-409C-BE32-E72D297353CC}">
              <c16:uniqueId val="{00000006-B2BE-4A65-8D18-3AE3E939CD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1583503903"/>
        <c:axId val="1583504383"/>
      </c:bubbleChart>
      <c:valAx>
        <c:axId val="1583503903"/>
        <c:scaling>
          <c:orientation val="minMax"/>
          <c:max val="25"/>
          <c:min val="11.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r>
                  <a:rPr lang="en-US"/>
                  <a:t>Assortimento (# ref) </a:t>
                </a:r>
              </a:p>
            </c:rich>
          </c:tx>
          <c:layout>
            <c:manualLayout>
              <c:xMode val="edge"/>
              <c:yMode val="edge"/>
              <c:x val="0.42954489817191249"/>
              <c:y val="0.76825744344714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1583504383"/>
        <c:crosses val="autoZero"/>
        <c:crossBetween val="midCat"/>
      </c:valAx>
      <c:valAx>
        <c:axId val="1583504383"/>
        <c:scaling>
          <c:orientation val="minMax"/>
          <c:max val="10"/>
          <c:min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r>
                  <a:rPr lang="en-US"/>
                  <a:t>Spazio (mt)</a:t>
                </a:r>
              </a:p>
              <a:p>
                <a:pPr>
                  <a:defRPr/>
                </a:pP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1583503903"/>
        <c:crosses val="autoZero"/>
        <c:crossBetween val="midCat"/>
        <c:majorUnit val="1"/>
        <c:minorUnit val="0.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036295585166832"/>
          <c:y val="0.83372201624689424"/>
          <c:w val="0.78465267063465394"/>
          <c:h val="5.50564581894124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Verdana" panose="020B0604030504040204" pitchFamily="34" charset="0"/>
          <a:ea typeface="Verdan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r>
              <a:rPr lang="en-US"/>
              <a:t>Affollamento a scaffale (#ref x mt ) -Iper</a:t>
            </a:r>
          </a:p>
        </c:rich>
      </c:tx>
      <c:layout>
        <c:manualLayout>
          <c:xMode val="edge"/>
          <c:yMode val="edge"/>
          <c:x val="0.30362619781398897"/>
          <c:y val="0.112677206860119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85420779021649"/>
          <c:y val="0.12266352214146492"/>
          <c:w val="0.79689904063716177"/>
          <c:h val="0.6307103217937174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B7BFE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E8A-4D23-9EE1-15FFBFB23D33}"/>
              </c:ext>
            </c:extLst>
          </c:dPt>
          <c:dPt>
            <c:idx val="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E8A-4D23-9EE1-15FFBFB23D33}"/>
              </c:ext>
            </c:extLst>
          </c:dPt>
          <c:dPt>
            <c:idx val="3"/>
            <c:invertIfNegative val="0"/>
            <c:bubble3D val="0"/>
            <c:spPr>
              <a:solidFill>
                <a:srgbClr val="5266B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E8A-4D23-9EE1-15FFBFB23D33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E8A-4D23-9EE1-15FFBFB23D33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E8A-4D23-9EE1-15FFBFB23D33}"/>
              </c:ext>
            </c:extLst>
          </c:dPt>
          <c:dPt>
            <c:idx val="6"/>
            <c:invertIfNegative val="0"/>
            <c:bubble3D val="0"/>
            <c:spPr>
              <a:solidFill>
                <a:srgbClr val="242E5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E8A-4D23-9EE1-15FFBFB23D33}"/>
              </c:ext>
            </c:extLst>
          </c:dPt>
          <c:cat>
            <c:strRef>
              <c:f>'Iper '!$U$52:$U$58</c:f>
              <c:strCache>
                <c:ptCount val="7"/>
                <c:pt idx="0">
                  <c:v>CARREFOUR</c:v>
                </c:pt>
                <c:pt idx="1">
                  <c:v>CONAD</c:v>
                </c:pt>
                <c:pt idx="2">
                  <c:v>BENNET</c:v>
                </c:pt>
                <c:pt idx="3">
                  <c:v>FINIPER</c:v>
                </c:pt>
                <c:pt idx="4">
                  <c:v>Media IPER</c:v>
                </c:pt>
                <c:pt idx="5">
                  <c:v>SELEX</c:v>
                </c:pt>
                <c:pt idx="6">
                  <c:v>IPERCOOP</c:v>
                </c:pt>
              </c:strCache>
            </c:strRef>
          </c:cat>
          <c:val>
            <c:numRef>
              <c:f>'Iper '!$V$52:$V$58</c:f>
              <c:numCache>
                <c:formatCode>General</c:formatCode>
                <c:ptCount val="7"/>
                <c:pt idx="0">
                  <c:v>3.6320625763653709</c:v>
                </c:pt>
                <c:pt idx="1">
                  <c:v>3.0397568194544435</c:v>
                </c:pt>
                <c:pt idx="2">
                  <c:v>2.7848212964861414</c:v>
                </c:pt>
                <c:pt idx="3">
                  <c:v>2.7558080446141218</c:v>
                </c:pt>
                <c:pt idx="4">
                  <c:v>2.6786474533315303</c:v>
                </c:pt>
                <c:pt idx="5">
                  <c:v>2.5825649881279098</c:v>
                </c:pt>
                <c:pt idx="6">
                  <c:v>2.2143271516700351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E8A-4D23-9EE1-15FFBFB23D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314525855"/>
        <c:axId val="1314397215"/>
      </c:barChart>
      <c:catAx>
        <c:axId val="13145258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1314397215"/>
        <c:crosses val="autoZero"/>
        <c:auto val="1"/>
        <c:lblAlgn val="ctr"/>
        <c:lblOffset val="100"/>
        <c:noMultiLvlLbl val="0"/>
      </c:catAx>
      <c:valAx>
        <c:axId val="1314397215"/>
        <c:scaling>
          <c:orientation val="minMax"/>
          <c:max val="4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r>
                  <a:rPr lang="it-IT"/>
                  <a:t>#ref x mt</a:t>
                </a:r>
              </a:p>
              <a:p>
                <a:pPr>
                  <a:defRPr/>
                </a:pP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1314525855"/>
        <c:crosses val="autoZero"/>
        <c:crossBetween val="between"/>
        <c:minorUnit val="0.5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Verdana" panose="020B0604030504040204" pitchFamily="34" charset="0"/>
          <a:ea typeface="Verdan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 bwMode="auto">
      <a:ln>
        <a:round/>
      </a:ln>
    </cs:spPr>
    <cs:defRPr sz="1000"/>
  </cs:categoryAxis>
  <cs:chartArea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 bwMode="auto">
      <a:ln>
        <a:round/>
      </a:ln>
    </cs:spPr>
    <cs:defRPr sz="1000"/>
  </cs:chartArea>
  <cs:dataLabel>
    <cs:lnRef idx="0"/>
    <cs:fillRef idx="0"/>
    <cs:effectRef idx="0"/>
    <cs:fontRef idx="minor">
      <a:schemeClr val="tx1"/>
    </cs:fontRef>
    <cs:defRPr sz="1000"/>
  </cs:dataLabel>
  <cs:dataLabelCallout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fillRef idx="0"/>
    <cs:effectRef idx="0"/>
    <cs:fontRef idx="minor">
      <a:schemeClr val="tx1"/>
    </cs:fontRef>
    <cs:spPr bwMode="auto"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 bwMode="auto"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 bwMode="auto"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 bwMode="auto">
      <a:ln>
        <a:round/>
      </a:ln>
    </cs:spPr>
    <cs:defRPr sz="10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 bwMode="auto"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 bwMode="auto"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 bwMode="auto"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 bwMode="auto"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 bwMode="auto"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 bwMode="auto"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 bwMode="auto"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 bwMode="auto">
      <a:ln>
        <a:round/>
      </a:ln>
    </cs:spPr>
  </cs:leaderLine>
  <cs:legend>
    <cs:lnRef idx="0"/>
    <cs:fillRef idx="0"/>
    <cs:effectRef idx="0"/>
    <cs:fontRef idx="minor">
      <a:schemeClr val="tx1"/>
    </cs:fontRef>
    <cs:defRPr sz="1000"/>
  </cs:legend>
  <cs:plotArea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 bwMode="auto">
      <a:ln>
        <a:round/>
      </a:ln>
    </cs:spPr>
    <cs:defRPr sz="1000"/>
  </cs:seriesAxis>
  <cs:seriesLine>
    <cs:lnRef idx="1">
      <a:schemeClr val="tx1"/>
    </cs:lnRef>
    <cs:fillRef idx="0"/>
    <cs:effectRef idx="0"/>
    <cs:fontRef idx="minor">
      <a:schemeClr val="tx1"/>
    </cs:fontRef>
    <cs:spPr bwMode="auto"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/>
  </cs:title>
  <cs:trendline>
    <cs:lnRef idx="1">
      <a:schemeClr val="tx1"/>
    </cs:lnRef>
    <cs:fillRef idx="0"/>
    <cs:effectRef idx="0"/>
    <cs:fontRef idx="minor">
      <a:schemeClr val="tx1"/>
    </cs:fontRef>
    <cs:spPr bwMode="auto"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 bwMode="auto"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 bwMode="auto">
      <a:ln>
        <a:round/>
      </a:ln>
    </cs:spPr>
    <cs:defRPr sz="10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5BF903-16EB-43C6-9A2C-5CFFB141D8DB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AC60E4-5FC6-479B-BCE6-457671EDC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676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C60E4-5FC6-479B-BCE6-457671EDC3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754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C60E4-5FC6-479B-BCE6-457671EDC3A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579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C60E4-5FC6-479B-BCE6-457671EDC3A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450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1DA0B-0294-8F8C-8C9F-3C97974C9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8E0FD4-9742-09E6-39AA-6BFD6ED49C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A045E-F2C2-9AF6-1EAF-F972BF598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4A6C6-ACEF-40D0-A8FE-B879DCEE27DE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9A01B-7A91-59B3-C38F-9B2987D44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6EBAD4-6CD7-1579-793E-ABE74A38F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FA6EF-04EA-4023-AB3C-0810DC60C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9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F4CFE-F1BA-A79C-ABA2-AA0E42657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E50BCC-2559-7F0D-6DAF-D8EE336ED7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E56F5E-5FC6-8EB8-02F4-7C9AECDD2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4A6C6-ACEF-40D0-A8FE-B879DCEE27DE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4FE12C-F3D2-510C-DB53-3BDFD6A32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E3D0E-6E6A-0122-4B27-9ADEF02A2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FA6EF-04EA-4023-AB3C-0810DC60C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8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821E86-9254-AD26-697D-F35E781BC1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788184-31EC-4898-F1D8-19F3EB7DEB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926861-F3B5-AA76-9522-B1D103326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4A6C6-ACEF-40D0-A8FE-B879DCEE27DE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AF6BE-BE91-3FE1-6CAC-8ABFA4A15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66150-952B-08C0-C66B-0E874D8FC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FA6EF-04EA-4023-AB3C-0810DC60C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19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27691C9-0B10-AD13-551A-65374E0FF433}"/>
              </a:ext>
            </a:extLst>
          </p:cNvPr>
          <p:cNvCxnSpPr/>
          <p:nvPr userDrawn="1"/>
        </p:nvCxnSpPr>
        <p:spPr>
          <a:xfrm>
            <a:off x="624739" y="757870"/>
            <a:ext cx="10943167" cy="1588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ue circle with black background">
            <a:extLst>
              <a:ext uri="{FF2B5EF4-FFF2-40B4-BE49-F238E27FC236}">
                <a16:creationId xmlns:a16="http://schemas.microsoft.com/office/drawing/2014/main" id="{5DC70908-F5A8-199B-27B5-E2C07C9311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7067" y="-425443"/>
            <a:ext cx="6858000" cy="6858000"/>
          </a:xfrm>
          <a:prstGeom prst="rect">
            <a:avLst/>
          </a:prstGeom>
        </p:spPr>
      </p:pic>
      <p:sp>
        <p:nvSpPr>
          <p:cNvPr id="13" name="Rettangolo 6">
            <a:extLst>
              <a:ext uri="{FF2B5EF4-FFF2-40B4-BE49-F238E27FC236}">
                <a16:creationId xmlns:a16="http://schemas.microsoft.com/office/drawing/2014/main" id="{847832F5-2E9F-367E-D866-D06E2C638A87}"/>
              </a:ext>
            </a:extLst>
          </p:cNvPr>
          <p:cNvSpPr/>
          <p:nvPr userDrawn="1"/>
        </p:nvSpPr>
        <p:spPr bwMode="auto">
          <a:xfrm>
            <a:off x="-260694" y="196480"/>
            <a:ext cx="2671653" cy="457926"/>
          </a:xfrm>
          <a:prstGeom prst="rect">
            <a:avLst/>
          </a:prstGeom>
          <a:solidFill>
            <a:srgbClr val="242E5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 sz="1633" dirty="0">
              <a:solidFill>
                <a:srgbClr val="002060"/>
              </a:solidFill>
            </a:endParaRPr>
          </a:p>
        </p:txBody>
      </p:sp>
      <p:pic>
        <p:nvPicPr>
          <p:cNvPr id="7" name="Picture 6" descr="A blue squares with white text">
            <a:extLst>
              <a:ext uri="{FF2B5EF4-FFF2-40B4-BE49-F238E27FC236}">
                <a16:creationId xmlns:a16="http://schemas.microsoft.com/office/drawing/2014/main" id="{78FCFDF8-68A5-14C3-4C58-B43C97D514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977" y="6073304"/>
            <a:ext cx="1017289" cy="684000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AE5CB814-16E9-AD6B-27F2-519B02A4CDC4}"/>
              </a:ext>
            </a:extLst>
          </p:cNvPr>
          <p:cNvSpPr/>
          <p:nvPr userDrawn="1"/>
        </p:nvSpPr>
        <p:spPr>
          <a:xfrm>
            <a:off x="4955024" y="1434678"/>
            <a:ext cx="534693" cy="524453"/>
          </a:xfrm>
          <a:prstGeom prst="ellipse">
            <a:avLst/>
          </a:prstGeom>
          <a:solidFill>
            <a:srgbClr val="242E56"/>
          </a:solidFill>
          <a:ln>
            <a:solidFill>
              <a:srgbClr val="242E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7943" fontAlgn="auto">
              <a:spcBef>
                <a:spcPts val="0"/>
              </a:spcBef>
              <a:spcAft>
                <a:spcPts val="0"/>
              </a:spcAft>
              <a:buSzTx/>
            </a:pPr>
            <a:r>
              <a:rPr lang="it-IT" sz="2800" b="1" u="none" dirty="0">
                <a:solidFill>
                  <a:schemeClr val="bg1"/>
                </a:solidFill>
                <a:latin typeface="Century Gothic" panose="020B0502020202020204" pitchFamily="34" charset="0"/>
              </a:rPr>
              <a:t>1</a:t>
            </a:r>
            <a:endParaRPr lang="en-US" sz="2800" b="1" u="none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52E3D34-8BEC-9CF2-E11C-AFC6A76DCC38}"/>
              </a:ext>
            </a:extLst>
          </p:cNvPr>
          <p:cNvSpPr/>
          <p:nvPr userDrawn="1"/>
        </p:nvSpPr>
        <p:spPr>
          <a:xfrm>
            <a:off x="5073809" y="2388818"/>
            <a:ext cx="534693" cy="524453"/>
          </a:xfrm>
          <a:prstGeom prst="ellipse">
            <a:avLst/>
          </a:prstGeom>
          <a:solidFill>
            <a:srgbClr val="B7B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7943" fontAlgn="auto">
              <a:spcBef>
                <a:spcPts val="0"/>
              </a:spcBef>
              <a:spcAft>
                <a:spcPts val="0"/>
              </a:spcAft>
              <a:buSzTx/>
            </a:pPr>
            <a:r>
              <a:rPr lang="it-IT" sz="2800" b="1" u="none" dirty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  <a:endParaRPr lang="en-US" sz="2800" u="none" dirty="0">
              <a:solidFill>
                <a:srgbClr val="616365">
                  <a:lumMod val="85000"/>
                  <a:lumOff val="15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8E72034-EBD0-1952-F96E-3AD57F243E18}"/>
              </a:ext>
            </a:extLst>
          </p:cNvPr>
          <p:cNvSpPr/>
          <p:nvPr userDrawn="1"/>
        </p:nvSpPr>
        <p:spPr>
          <a:xfrm>
            <a:off x="4931988" y="3304727"/>
            <a:ext cx="534693" cy="524453"/>
          </a:xfrm>
          <a:prstGeom prst="ellipse">
            <a:avLst/>
          </a:prstGeom>
          <a:solidFill>
            <a:srgbClr val="242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7943" fontAlgn="auto">
              <a:spcBef>
                <a:spcPts val="0"/>
              </a:spcBef>
              <a:spcAft>
                <a:spcPts val="0"/>
              </a:spcAft>
              <a:buSzTx/>
            </a:pPr>
            <a:r>
              <a:rPr lang="it-IT" sz="2800" b="1" u="none" dirty="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  <a:endParaRPr lang="en-US" sz="2800" u="none" dirty="0">
              <a:solidFill>
                <a:srgbClr val="616365">
                  <a:lumMod val="85000"/>
                  <a:lumOff val="15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18060D21-3D4F-43E2-6B1F-B4BC4550FE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22702" y="1463793"/>
            <a:ext cx="4946253" cy="364147"/>
          </a:xfrm>
          <a:prstGeom prst="rect">
            <a:avLst/>
          </a:prstGeom>
        </p:spPr>
        <p:txBody>
          <a:bodyPr/>
          <a:lstStyle>
            <a:lvl1pPr>
              <a:defRPr sz="1800" b="1" i="1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it-IT" dirty="0"/>
              <a:t>Il Reparto freddo </a:t>
            </a:r>
            <a:endParaRPr lang="en-US" dirty="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EF25414B-B6A0-A483-7DFD-AFA590CDD5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54318" y="2434982"/>
            <a:ext cx="5914259" cy="427037"/>
          </a:xfrm>
          <a:prstGeom prst="rect">
            <a:avLst/>
          </a:prstGeom>
        </p:spPr>
        <p:txBody>
          <a:bodyPr/>
          <a:lstStyle>
            <a:lvl1pPr>
              <a:buNone/>
              <a:defRPr sz="1800" b="1" i="1">
                <a:solidFill>
                  <a:srgbClr val="B7BFE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it-IT" dirty="0"/>
              <a:t>L</a:t>
            </a:r>
            <a:r>
              <a:rPr lang="en-US" dirty="0"/>
              <a:t>a </a:t>
            </a:r>
            <a:r>
              <a:rPr lang="en-US" dirty="0" err="1"/>
              <a:t>segmentazione</a:t>
            </a:r>
            <a:r>
              <a:rPr lang="en-US" dirty="0"/>
              <a:t> : </a:t>
            </a:r>
            <a:r>
              <a:rPr lang="en-US" dirty="0" err="1"/>
              <a:t>assortimento</a:t>
            </a:r>
            <a:r>
              <a:rPr lang="en-US" dirty="0"/>
              <a:t> e </a:t>
            </a:r>
            <a:r>
              <a:rPr lang="en-US" dirty="0" err="1"/>
              <a:t>spazio</a:t>
            </a:r>
            <a:endParaRPr lang="en-US" dirty="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6C5F8758-FED8-7CB2-0324-28991564CB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22702" y="3323914"/>
            <a:ext cx="4276292" cy="442617"/>
          </a:xfrm>
          <a:prstGeom prst="rect">
            <a:avLst/>
          </a:prstGeom>
        </p:spPr>
        <p:txBody>
          <a:bodyPr/>
          <a:lstStyle>
            <a:lvl1pPr>
              <a:buNone/>
              <a:defRPr sz="1800" b="1" i="1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it-IT" dirty="0"/>
              <a:t>Le Insegne</a:t>
            </a:r>
            <a:endParaRPr lang="en-US" dirty="0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BDDA492F-4A32-EABB-386D-B95D8D4FE32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21853" y="4253446"/>
            <a:ext cx="4828911" cy="518101"/>
          </a:xfrm>
          <a:prstGeom prst="rect">
            <a:avLst/>
          </a:prstGeom>
        </p:spPr>
        <p:txBody>
          <a:bodyPr/>
          <a:lstStyle>
            <a:lvl1pPr>
              <a:buNone/>
              <a:defRPr sz="1800" b="1" i="1">
                <a:solidFill>
                  <a:srgbClr val="B7BFE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buNone/>
              <a:defRPr sz="2400" b="1" i="1">
                <a:solidFill>
                  <a:srgbClr val="B7BFE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buNone/>
              <a:defRPr/>
            </a:lvl3pPr>
            <a:lvl4pPr>
              <a:buNone/>
              <a:defRPr/>
            </a:lvl4pPr>
          </a:lstStyle>
          <a:p>
            <a:pPr lvl="0"/>
            <a:r>
              <a:rPr lang="en-US" dirty="0"/>
              <a:t>Focus </a:t>
            </a:r>
            <a:r>
              <a:rPr lang="en-US" dirty="0" err="1"/>
              <a:t>categorie</a:t>
            </a:r>
            <a:r>
              <a:rPr lang="en-US" dirty="0"/>
              <a:t> </a:t>
            </a:r>
          </a:p>
          <a:p>
            <a:pPr lvl="1"/>
            <a:endParaRPr lang="en-US" dirty="0"/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43F84452-F41E-D637-68FB-3EFA0D806B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1918" y="909574"/>
            <a:ext cx="1422642" cy="366755"/>
          </a:xfrm>
          <a:prstGeom prst="rect">
            <a:avLst/>
          </a:prstGeom>
        </p:spPr>
        <p:txBody>
          <a:bodyPr/>
          <a:lstStyle>
            <a:lvl1pPr>
              <a:buNone/>
              <a:defRPr sz="2400" b="1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it-IT" dirty="0"/>
              <a:t>T</a:t>
            </a:r>
            <a:r>
              <a:rPr lang="en-US" dirty="0" err="1"/>
              <a:t>opics</a:t>
            </a:r>
            <a:r>
              <a:rPr lang="en-US" dirty="0"/>
              <a:t> 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CB1FB75F-1F67-9908-0DD6-E48C552B7D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23012" y="220742"/>
            <a:ext cx="1422642" cy="365167"/>
          </a:xfrm>
          <a:prstGeom prst="rect">
            <a:avLst/>
          </a:prstGeom>
        </p:spPr>
        <p:txBody>
          <a:bodyPr/>
          <a:lstStyle>
            <a:lvl1pPr>
              <a:buNone/>
              <a:defRPr b="1">
                <a:solidFill>
                  <a:srgbClr val="B7BFE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it-IT" dirty="0"/>
              <a:t>INDICE </a:t>
            </a:r>
            <a:endParaRPr lang="en-US" dirty="0"/>
          </a:p>
        </p:txBody>
      </p:sp>
      <p:sp>
        <p:nvSpPr>
          <p:cNvPr id="4" name="Title 17">
            <a:extLst>
              <a:ext uri="{FF2B5EF4-FFF2-40B4-BE49-F238E27FC236}">
                <a16:creationId xmlns:a16="http://schemas.microsoft.com/office/drawing/2014/main" id="{14F0757F-D11F-40BC-E5F9-663216B086D2}"/>
              </a:ext>
            </a:extLst>
          </p:cNvPr>
          <p:cNvSpPr txBox="1">
            <a:spLocks/>
          </p:cNvSpPr>
          <p:nvPr userDrawn="1"/>
        </p:nvSpPr>
        <p:spPr>
          <a:xfrm>
            <a:off x="4852076" y="5187073"/>
            <a:ext cx="4946253" cy="3641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i="1" kern="1200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312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1244090-37C2-2FBF-F065-6A280610B18F}"/>
              </a:ext>
            </a:extLst>
          </p:cNvPr>
          <p:cNvCxnSpPr/>
          <p:nvPr userDrawn="1"/>
        </p:nvCxnSpPr>
        <p:spPr>
          <a:xfrm>
            <a:off x="624739" y="757870"/>
            <a:ext cx="10943167" cy="1588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5">
            <a:extLst>
              <a:ext uri="{FF2B5EF4-FFF2-40B4-BE49-F238E27FC236}">
                <a16:creationId xmlns:a16="http://schemas.microsoft.com/office/drawing/2014/main" id="{992CCAD2-895D-E670-FEF0-A2AA83043798}"/>
              </a:ext>
            </a:extLst>
          </p:cNvPr>
          <p:cNvSpPr/>
          <p:nvPr userDrawn="1"/>
        </p:nvSpPr>
        <p:spPr bwMode="auto">
          <a:xfrm>
            <a:off x="8440307" y="0"/>
            <a:ext cx="3751693" cy="6858000"/>
          </a:xfrm>
          <a:prstGeom prst="rect">
            <a:avLst/>
          </a:prstGeom>
          <a:solidFill>
            <a:srgbClr val="B5BF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250">
              <a:solidFill>
                <a:srgbClr val="232D56"/>
              </a:solidFill>
            </a:endParaRPr>
          </a:p>
        </p:txBody>
      </p:sp>
      <p:sp>
        <p:nvSpPr>
          <p:cNvPr id="8" name="Rettangolo 22">
            <a:extLst>
              <a:ext uri="{FF2B5EF4-FFF2-40B4-BE49-F238E27FC236}">
                <a16:creationId xmlns:a16="http://schemas.microsoft.com/office/drawing/2014/main" id="{D387AC1B-771E-61A1-2E12-4FAC7121DE73}"/>
              </a:ext>
            </a:extLst>
          </p:cNvPr>
          <p:cNvSpPr/>
          <p:nvPr userDrawn="1"/>
        </p:nvSpPr>
        <p:spPr bwMode="auto">
          <a:xfrm>
            <a:off x="8615254" y="220620"/>
            <a:ext cx="3399666" cy="445265"/>
          </a:xfrm>
          <a:prstGeom prst="rect">
            <a:avLst/>
          </a:prstGeom>
          <a:solidFill>
            <a:srgbClr val="242E56"/>
          </a:solidFill>
          <a:ln>
            <a:solidFill>
              <a:srgbClr val="242E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srgbClr val="242E56"/>
              </a:solidFill>
            </a:endParaRPr>
          </a:p>
        </p:txBody>
      </p:sp>
      <p:cxnSp>
        <p:nvCxnSpPr>
          <p:cNvPr id="9" name="Connettore dritto 12">
            <a:extLst>
              <a:ext uri="{FF2B5EF4-FFF2-40B4-BE49-F238E27FC236}">
                <a16:creationId xmlns:a16="http://schemas.microsoft.com/office/drawing/2014/main" id="{A5E6B483-3465-EB9F-EAE0-EADFA04127BC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8584244" y="1474272"/>
            <a:ext cx="3492740" cy="0"/>
          </a:xfrm>
          <a:prstGeom prst="line">
            <a:avLst/>
          </a:prstGeom>
          <a:ln w="28575">
            <a:solidFill>
              <a:srgbClr val="E5EB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blue squares with white text">
            <a:extLst>
              <a:ext uri="{FF2B5EF4-FFF2-40B4-BE49-F238E27FC236}">
                <a16:creationId xmlns:a16="http://schemas.microsoft.com/office/drawing/2014/main" id="{30A3D3E5-5C4A-67A2-D8CE-9AECBB7001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18" y="6073304"/>
            <a:ext cx="1017289" cy="684000"/>
          </a:xfrm>
          <a:prstGeom prst="rect">
            <a:avLst/>
          </a:prstGeom>
        </p:spPr>
      </p:pic>
      <p:sp>
        <p:nvSpPr>
          <p:cNvPr id="16" name="Text Placeholder 29">
            <a:extLst>
              <a:ext uri="{FF2B5EF4-FFF2-40B4-BE49-F238E27FC236}">
                <a16:creationId xmlns:a16="http://schemas.microsoft.com/office/drawing/2014/main" id="{4FC2DEA0-E240-700C-197C-396205901C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78964" y="230769"/>
            <a:ext cx="2271424" cy="405028"/>
          </a:xfrm>
          <a:prstGeom prst="rect">
            <a:avLst/>
          </a:prstGeom>
        </p:spPr>
        <p:txBody>
          <a:bodyPr/>
          <a:lstStyle>
            <a:lvl1pPr>
              <a:buNone/>
              <a:defRPr sz="2400" b="1">
                <a:solidFill>
                  <a:srgbClr val="B7BFE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17" name="Text Placeholder 20">
            <a:extLst>
              <a:ext uri="{FF2B5EF4-FFF2-40B4-BE49-F238E27FC236}">
                <a16:creationId xmlns:a16="http://schemas.microsoft.com/office/drawing/2014/main" id="{D8B121A4-2898-9212-2A1A-50A8BE8D45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748235" y="1032486"/>
            <a:ext cx="3131271" cy="391270"/>
          </a:xfrm>
          <a:prstGeom prst="rect">
            <a:avLst/>
          </a:prstGeom>
        </p:spPr>
        <p:txBody>
          <a:bodyPr/>
          <a:lstStyle>
            <a:lvl1pPr>
              <a:buNone/>
              <a:defRPr b="1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b="1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b="1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b="1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b="1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7BBEB2CA-F7A9-60D4-A602-8349044245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87613" y="1798880"/>
            <a:ext cx="3252519" cy="1821969"/>
          </a:xfrm>
          <a:prstGeom prst="rect">
            <a:avLst/>
          </a:prstGeom>
        </p:spPr>
        <p:txBody>
          <a:bodyPr/>
          <a:lstStyle>
            <a:lvl1pPr>
              <a:buNone/>
              <a:defRPr sz="1700" b="0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buNone/>
              <a:defRPr sz="1700" b="0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buNone/>
              <a:defRPr sz="1700" b="0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buNone/>
              <a:defRPr sz="1700" b="0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buNone/>
              <a:defRPr sz="1700" b="0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31CFD5D-153C-ED69-19E0-1DC0751BBA3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9274" y="186586"/>
            <a:ext cx="4943957" cy="479299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E32CF9-45F7-FFC6-E4A6-1AC269014269}"/>
              </a:ext>
            </a:extLst>
          </p:cNvPr>
          <p:cNvSpPr txBox="1"/>
          <p:nvPr userDrawn="1"/>
        </p:nvSpPr>
        <p:spPr>
          <a:xfrm>
            <a:off x="1390481" y="6581001"/>
            <a:ext cx="71138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u="none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Fonte Dati: </a:t>
            </a:r>
            <a:r>
              <a:rPr lang="it-IT" sz="1200" u="none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Monitoring Immediando </a:t>
            </a:r>
            <a:r>
              <a:rPr lang="it-IT" sz="1200" u="none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 panel ISE di 1500 punti vendita – Febbraio  2026</a:t>
            </a:r>
            <a:endParaRPr lang="en-US" sz="1200" u="none" dirty="0">
              <a:solidFill>
                <a:schemeClr val="bg1">
                  <a:lumMod val="6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874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clusion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squares with white text">
            <a:extLst>
              <a:ext uri="{FF2B5EF4-FFF2-40B4-BE49-F238E27FC236}">
                <a16:creationId xmlns:a16="http://schemas.microsoft.com/office/drawing/2014/main" id="{2995C53F-13D9-FEE0-AEFF-F63663A907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18" y="6073304"/>
            <a:ext cx="1017289" cy="684000"/>
          </a:xfrm>
          <a:prstGeom prst="rect">
            <a:avLst/>
          </a:prstGeom>
        </p:spPr>
      </p:pic>
      <p:pic>
        <p:nvPicPr>
          <p:cNvPr id="3" name="Picture 2" descr="A blue and black logo">
            <a:extLst>
              <a:ext uri="{FF2B5EF4-FFF2-40B4-BE49-F238E27FC236}">
                <a16:creationId xmlns:a16="http://schemas.microsoft.com/office/drawing/2014/main" id="{1F71C517-433A-90C4-BBCB-B46CC57929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196" y="1911341"/>
            <a:ext cx="2024109" cy="388629"/>
          </a:xfrm>
          <a:prstGeom prst="rect">
            <a:avLst/>
          </a:prstGeom>
        </p:spPr>
      </p:pic>
      <p:pic>
        <p:nvPicPr>
          <p:cNvPr id="4" name="Picture 3" descr="A blue and white shirt with a plus sign">
            <a:extLst>
              <a:ext uri="{FF2B5EF4-FFF2-40B4-BE49-F238E27FC236}">
                <a16:creationId xmlns:a16="http://schemas.microsoft.com/office/drawing/2014/main" id="{4D7BBDAE-A676-5869-AF2C-6326D54FDA4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022" y="2425950"/>
            <a:ext cx="410349" cy="680268"/>
          </a:xfrm>
          <a:prstGeom prst="rect">
            <a:avLst/>
          </a:prstGeom>
        </p:spPr>
      </p:pic>
      <p:pic>
        <p:nvPicPr>
          <p:cNvPr id="5" name="Picture 4" descr="A blue and white cell phone">
            <a:extLst>
              <a:ext uri="{FF2B5EF4-FFF2-40B4-BE49-F238E27FC236}">
                <a16:creationId xmlns:a16="http://schemas.microsoft.com/office/drawing/2014/main" id="{5982DF22-C304-16CB-306F-039B6F3CA16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772" y="2529687"/>
            <a:ext cx="361620" cy="579330"/>
          </a:xfrm>
          <a:prstGeom prst="rect">
            <a:avLst/>
          </a:prstGeom>
        </p:spPr>
      </p:pic>
      <p:pic>
        <p:nvPicPr>
          <p:cNvPr id="6" name="Picture 5" descr="A pencil and notepad with a plus and a cross">
            <a:extLst>
              <a:ext uri="{FF2B5EF4-FFF2-40B4-BE49-F238E27FC236}">
                <a16:creationId xmlns:a16="http://schemas.microsoft.com/office/drawing/2014/main" id="{9FA60B2E-4A27-79B2-9651-FF628E01C0F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625" y="2529687"/>
            <a:ext cx="532473" cy="581196"/>
          </a:xfrm>
          <a:prstGeom prst="rect">
            <a:avLst/>
          </a:prstGeom>
        </p:spPr>
      </p:pic>
      <p:cxnSp>
        <p:nvCxnSpPr>
          <p:cNvPr id="9" name="Straight Connector 25">
            <a:extLst>
              <a:ext uri="{FF2B5EF4-FFF2-40B4-BE49-F238E27FC236}">
                <a16:creationId xmlns:a16="http://schemas.microsoft.com/office/drawing/2014/main" id="{78E59A23-D5F2-5F0A-A3C0-80A640625625}"/>
              </a:ext>
            </a:extLst>
          </p:cNvPr>
          <p:cNvCxnSpPr>
            <a:cxnSpLocks/>
          </p:cNvCxnSpPr>
          <p:nvPr userDrawn="1"/>
        </p:nvCxnSpPr>
        <p:spPr>
          <a:xfrm flipH="1">
            <a:off x="2927694" y="3301299"/>
            <a:ext cx="3111319" cy="0"/>
          </a:xfrm>
          <a:prstGeom prst="line">
            <a:avLst/>
          </a:prstGeom>
          <a:noFill/>
          <a:ln w="9525" cap="flat">
            <a:solidFill>
              <a:srgbClr val="002060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Rectangle 24">
            <a:extLst>
              <a:ext uri="{FF2B5EF4-FFF2-40B4-BE49-F238E27FC236}">
                <a16:creationId xmlns:a16="http://schemas.microsoft.com/office/drawing/2014/main" id="{02ABB86B-BE2E-14E1-E1A7-F6A5BF806E32}"/>
              </a:ext>
            </a:extLst>
          </p:cNvPr>
          <p:cNvSpPr/>
          <p:nvPr userDrawn="1"/>
        </p:nvSpPr>
        <p:spPr>
          <a:xfrm>
            <a:off x="1799216" y="3377786"/>
            <a:ext cx="43559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Clr>
                <a:srgbClr val="000000"/>
              </a:buClr>
              <a:buSzPct val="100000"/>
            </a:pPr>
            <a:r>
              <a:rPr lang="it-IT" altLang="it-IT" sz="1400" dirty="0">
                <a:solidFill>
                  <a:schemeClr val="bg2">
                    <a:lumMod val="10000"/>
                  </a:schemeClr>
                </a:solidFill>
                <a:latin typeface="Roboto Light" pitchFamily="2" charset="0"/>
                <a:ea typeface="Roboto Light" pitchFamily="2" charset="0"/>
              </a:rPr>
              <a:t>Via Monza, 31 </a:t>
            </a:r>
          </a:p>
          <a:p>
            <a:pPr algn="r">
              <a:buClr>
                <a:srgbClr val="000000"/>
              </a:buClr>
              <a:buSzPct val="100000"/>
            </a:pPr>
            <a:r>
              <a:rPr lang="it-IT" altLang="it-IT" sz="1400" dirty="0">
                <a:solidFill>
                  <a:schemeClr val="bg2">
                    <a:lumMod val="10000"/>
                  </a:schemeClr>
                </a:solidFill>
                <a:latin typeface="Roboto Light" pitchFamily="2" charset="0"/>
                <a:ea typeface="Roboto Light" pitchFamily="2" charset="0"/>
              </a:rPr>
              <a:t>20863 Concorezzo (MB)</a:t>
            </a:r>
          </a:p>
          <a:p>
            <a:pPr algn="r">
              <a:buClr>
                <a:srgbClr val="000000"/>
              </a:buClr>
              <a:buSzPct val="100000"/>
            </a:pPr>
            <a:r>
              <a:rPr lang="it-IT" altLang="it-IT" sz="1400" dirty="0">
                <a:solidFill>
                  <a:schemeClr val="bg2">
                    <a:lumMod val="10000"/>
                  </a:schemeClr>
                </a:solidFill>
                <a:latin typeface="Roboto Light" pitchFamily="2" charset="0"/>
                <a:ea typeface="Roboto Light" pitchFamily="2" charset="0"/>
              </a:rPr>
              <a:t>www.immediando.com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1E0C40AD-ABDD-5C2B-0AAF-63CF16190DA8}"/>
              </a:ext>
            </a:extLst>
          </p:cNvPr>
          <p:cNvSpPr txBox="1"/>
          <p:nvPr userDrawn="1"/>
        </p:nvSpPr>
        <p:spPr>
          <a:xfrm>
            <a:off x="6380089" y="2353238"/>
            <a:ext cx="4108214" cy="10757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4999" tIns="44999" rIns="44999" bIns="44999" numCol="1" anchor="t">
            <a:spAutoFit/>
          </a:bodyPr>
          <a:lstStyle/>
          <a:p>
            <a:pPr defTabSz="449262">
              <a:spcBef>
                <a:spcPts val="12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3200">
                <a:latin typeface="Roboto"/>
                <a:ea typeface="Roboto"/>
                <a:cs typeface="Roboto"/>
                <a:sym typeface="Roboto"/>
              </a:defRPr>
            </a:pPr>
            <a:r>
              <a:rPr lang="it-IT" sz="1600" dirty="0">
                <a:solidFill>
                  <a:schemeClr val="bg2">
                    <a:lumMod val="10000"/>
                  </a:schemeClr>
                </a:solidFill>
                <a:latin typeface="Roboto Light" pitchFamily="2" charset="0"/>
                <a:ea typeface="Roboto Light" pitchFamily="2" charset="0"/>
              </a:rPr>
              <a:t>Dir. Generale</a:t>
            </a:r>
            <a:endParaRPr lang="it-IT" sz="1600" b="1" u="sng" dirty="0">
              <a:solidFill>
                <a:schemeClr val="bg2">
                  <a:lumMod val="10000"/>
                </a:schemeClr>
              </a:solidFill>
              <a:latin typeface="Roboto Light" pitchFamily="2" charset="0"/>
              <a:ea typeface="Roboto Light" pitchFamily="2" charset="0"/>
              <a:cs typeface="Arial"/>
              <a:sym typeface="Arial"/>
            </a:endParaRPr>
          </a:p>
          <a:p>
            <a:pPr defTabSz="449262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3200" b="1">
                <a:latin typeface="Roboto"/>
                <a:ea typeface="Roboto"/>
                <a:cs typeface="Roboto"/>
                <a:sym typeface="Roboto"/>
              </a:defRPr>
            </a:pPr>
            <a:r>
              <a:rPr lang="it-IT" sz="1600" b="1" dirty="0">
                <a:solidFill>
                  <a:schemeClr val="bg2">
                    <a:lumMod val="10000"/>
                  </a:schemeClr>
                </a:solidFill>
                <a:latin typeface="Roboto Medium" pitchFamily="2" charset="0"/>
                <a:ea typeface="Roboto Medium" pitchFamily="2" charset="0"/>
              </a:rPr>
              <a:t>Diego Rovetta</a:t>
            </a:r>
            <a:endParaRPr lang="it-IT" sz="1600" b="1" dirty="0">
              <a:solidFill>
                <a:schemeClr val="bg2">
                  <a:lumMod val="10000"/>
                </a:schemeClr>
              </a:solidFill>
              <a:latin typeface="Roboto Medium" pitchFamily="2" charset="0"/>
              <a:ea typeface="Roboto Medium" pitchFamily="2" charset="0"/>
              <a:sym typeface="Arial"/>
            </a:endParaRPr>
          </a:p>
          <a:p>
            <a:pPr defTabSz="449262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3200">
                <a:latin typeface="Roboto"/>
                <a:ea typeface="Roboto"/>
                <a:cs typeface="Roboto"/>
                <a:sym typeface="Roboto"/>
              </a:defRPr>
            </a:pPr>
            <a:r>
              <a:rPr lang="it-IT" sz="1600" dirty="0">
                <a:solidFill>
                  <a:schemeClr val="bg2">
                    <a:lumMod val="10000"/>
                  </a:schemeClr>
                </a:solidFill>
                <a:latin typeface="Roboto Light" pitchFamily="2" charset="0"/>
                <a:ea typeface="Roboto Light" pitchFamily="2" charset="0"/>
              </a:rPr>
              <a:t>+39 320 9190853</a:t>
            </a:r>
            <a:endParaRPr lang="it-IT" sz="1600" b="1" u="sng" dirty="0">
              <a:solidFill>
                <a:schemeClr val="bg2">
                  <a:lumMod val="10000"/>
                </a:schemeClr>
              </a:solidFill>
              <a:latin typeface="Roboto Light" pitchFamily="2" charset="0"/>
              <a:ea typeface="Roboto Light" pitchFamily="2" charset="0"/>
              <a:cs typeface="Arial"/>
              <a:sym typeface="Arial"/>
            </a:endParaRPr>
          </a:p>
          <a:p>
            <a:pPr defTabSz="449262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3200">
                <a:latin typeface="Roboto"/>
                <a:ea typeface="Roboto"/>
                <a:cs typeface="Roboto"/>
                <a:sym typeface="Roboto"/>
              </a:defRPr>
            </a:pPr>
            <a:r>
              <a:rPr lang="it-IT" sz="1600" dirty="0">
                <a:solidFill>
                  <a:schemeClr val="bg2">
                    <a:lumMod val="10000"/>
                  </a:schemeClr>
                </a:solidFill>
                <a:latin typeface="Roboto Light" pitchFamily="2" charset="0"/>
                <a:ea typeface="Roboto Light" pitchFamily="2" charset="0"/>
              </a:rPr>
              <a:t>diego.rovetta@immediando.com</a:t>
            </a:r>
            <a:endParaRPr lang="it-IT" sz="1600" b="1" u="sng" dirty="0">
              <a:solidFill>
                <a:schemeClr val="bg2">
                  <a:lumMod val="10000"/>
                </a:schemeClr>
              </a:solidFill>
              <a:latin typeface="Roboto Light" pitchFamily="2" charset="0"/>
              <a:ea typeface="Roboto Light" pitchFamily="2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5313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E550E-9FFD-9B12-B3C2-37EFD41C6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9CB8E-85E7-BB42-64FB-C3DBFA474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57473-05F6-351B-C8E7-480C50DF8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4A6C6-ACEF-40D0-A8FE-B879DCEE27DE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641198-EAE5-AD91-7DF9-0A59A6C5B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DA1CF9-C5CD-7D4A-2C14-CF4AA5916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FA6EF-04EA-4023-AB3C-0810DC60C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79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ADEEB-1993-5AE7-5167-C0DB6F34C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C8A324-3AE6-E05A-626D-81B7323387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31C05-97B2-04E3-19C6-A6B8E5F5A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4A6C6-ACEF-40D0-A8FE-B879DCEE27DE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B59043-5295-FB53-F64A-125377156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458C4-44B6-B3F5-7298-7ADD8443D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FA6EF-04EA-4023-AB3C-0810DC60C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915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1C09C-5887-18E5-B891-A9214236D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64DA7-FA2D-9209-FF1F-484FDD8194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B53E52-1207-810E-EDBB-23C8A69653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B5A6C0-8A36-2D32-F1FE-7FC94F256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4A6C6-ACEF-40D0-A8FE-B879DCEE27DE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464221-3884-8FF1-F960-343A32C51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FB2764-DE40-3F31-DD39-90A5ADCFD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FA6EF-04EA-4023-AB3C-0810DC60C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85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847C9-3A3F-2DE4-CF67-2002F0FFA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3F69A1-77C4-B570-1F54-59C6C4513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E07B92-2114-6B11-14C2-9FE1B56F2E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1BA8A4-2687-9A61-D8B3-1CFB7531F1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A0C691-DD79-B2E5-5FF3-B9F192F9CC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8ACFF6-8ED8-0DE7-1547-888B750DA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4A6C6-ACEF-40D0-A8FE-B879DCEE27DE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18203B-5097-917D-1325-ACCA5E09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EA5001-5D97-07BB-0945-35F1F9658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FA6EF-04EA-4023-AB3C-0810DC60C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505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37DEA-A82E-8694-CCD0-5279102F6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05E374-FCBD-5B93-52C1-DF828F423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4A6C6-ACEF-40D0-A8FE-B879DCEE27DE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F312E4-6B3B-03AC-7BFD-B0839575B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A6F74B-C0C2-C7C3-364E-E4AA47DF1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FA6EF-04EA-4023-AB3C-0810DC60C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774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E62BF4-4631-836B-2D13-455C6F63E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4A6C6-ACEF-40D0-A8FE-B879DCEE27DE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F02080-B0FF-7F52-EA9E-94DCDE7A1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19DF86-3D9C-3769-E645-7D413FF39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FA6EF-04EA-4023-AB3C-0810DC60C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108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CC1D0-BBF8-95D2-4D2C-127110512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19EB1-2F0F-72E8-13C9-945366416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30B6F8-1E68-4D28-DC4F-33C423E3F4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EE7AD1-5D41-7321-C153-DD15BE754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4A6C6-ACEF-40D0-A8FE-B879DCEE27DE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FECD8F-A0F8-004C-8681-90637F601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E5AFE8-CA0E-C918-7A61-02B7A7CC4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FA6EF-04EA-4023-AB3C-0810DC60C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915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1F0D5-AE1E-4D39-5EA6-EA14003FC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CB7374-BA79-6B65-1986-7B3B5FEEEC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095F6E-F8A9-7F9A-AB83-D08D5B2E26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0256F4-665F-CEB2-A96C-011B4907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4A6C6-ACEF-40D0-A8FE-B879DCEE27DE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923922-19E9-D033-6ABA-A1601CA12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7C0A9E-EF9E-E090-B3A5-9E72892E9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FA6EF-04EA-4023-AB3C-0810DC60C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074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C733C1-A3AE-9CC5-5393-B63AA5287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AC9D59-F5F0-C7DD-18B1-F8BF1DC51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1C91A-F996-0644-A61A-ECEFB72D42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64A6C6-ACEF-40D0-A8FE-B879DCEE27DE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658D0-3D7B-E98B-098F-E48DCC0A8C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6DB25-4C3A-836E-88ED-976554625E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FFA6EF-04EA-4023-AB3C-0810DC60C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743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3" r:id="rId13"/>
    <p:sldLayoutId id="214748366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8D917C-093A-E09B-89C8-63B5888555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4" y="0"/>
            <a:ext cx="12322628" cy="6858000"/>
          </a:xfrm>
          <a:prstGeom prst="rect">
            <a:avLst/>
          </a:prstGeom>
        </p:spPr>
      </p:pic>
      <p:pic>
        <p:nvPicPr>
          <p:cNvPr id="4" name="Picture 3" descr="A blue and black logo">
            <a:extLst>
              <a:ext uri="{FF2B5EF4-FFF2-40B4-BE49-F238E27FC236}">
                <a16:creationId xmlns:a16="http://schemas.microsoft.com/office/drawing/2014/main" id="{F206A8A1-0044-58A3-C610-CD6D0583EF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33" y="5793317"/>
            <a:ext cx="2554267" cy="490419"/>
          </a:xfrm>
          <a:prstGeom prst="rect">
            <a:avLst/>
          </a:prstGeom>
        </p:spPr>
      </p:pic>
      <p:pic>
        <p:nvPicPr>
          <p:cNvPr id="6" name="Picture 5" descr="A blue and white shirt with a plus sign">
            <a:extLst>
              <a:ext uri="{FF2B5EF4-FFF2-40B4-BE49-F238E27FC236}">
                <a16:creationId xmlns:a16="http://schemas.microsoft.com/office/drawing/2014/main" id="{27DBB79E-A612-1F60-6A3A-A84ABCAEE6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473" y="4806350"/>
            <a:ext cx="738259" cy="1223869"/>
          </a:xfrm>
          <a:prstGeom prst="rect">
            <a:avLst/>
          </a:prstGeom>
        </p:spPr>
      </p:pic>
      <p:pic>
        <p:nvPicPr>
          <p:cNvPr id="7" name="Picture 6" descr="A blue and white cell phone">
            <a:extLst>
              <a:ext uri="{FF2B5EF4-FFF2-40B4-BE49-F238E27FC236}">
                <a16:creationId xmlns:a16="http://schemas.microsoft.com/office/drawing/2014/main" id="{23D43131-BB7B-859F-5EF0-2079E74C22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978" y="4937104"/>
            <a:ext cx="665399" cy="1065995"/>
          </a:xfrm>
          <a:prstGeom prst="rect">
            <a:avLst/>
          </a:prstGeom>
        </p:spPr>
      </p:pic>
      <p:pic>
        <p:nvPicPr>
          <p:cNvPr id="8" name="Picture 7" descr="A pencil and notepad with a plus and a cross">
            <a:extLst>
              <a:ext uri="{FF2B5EF4-FFF2-40B4-BE49-F238E27FC236}">
                <a16:creationId xmlns:a16="http://schemas.microsoft.com/office/drawing/2014/main" id="{16C85E33-33F4-A5A4-BFCE-4F2F2DC4A3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658" y="4984246"/>
            <a:ext cx="970110" cy="1058879"/>
          </a:xfrm>
          <a:prstGeom prst="rect">
            <a:avLst/>
          </a:prstGeom>
        </p:spPr>
      </p:pic>
      <p:sp>
        <p:nvSpPr>
          <p:cNvPr id="13" name="TextBox 15">
            <a:extLst>
              <a:ext uri="{FF2B5EF4-FFF2-40B4-BE49-F238E27FC236}">
                <a16:creationId xmlns:a16="http://schemas.microsoft.com/office/drawing/2014/main" id="{E1333D1D-08F4-4176-B813-2CE0FD4AD794}"/>
              </a:ext>
            </a:extLst>
          </p:cNvPr>
          <p:cNvSpPr txBox="1"/>
          <p:nvPr/>
        </p:nvSpPr>
        <p:spPr>
          <a:xfrm>
            <a:off x="10067732" y="6073251"/>
            <a:ext cx="1781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200" u="none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In-S</a:t>
            </a:r>
            <a:r>
              <a:rPr lang="it-IT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tore</a:t>
            </a:r>
            <a:r>
              <a:rPr lang="it-IT" sz="1200" u="none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algn="ctr"/>
            <a:r>
              <a:rPr lang="it-IT" sz="1200" b="1" u="none" dirty="0">
                <a:solidFill>
                  <a:srgbClr val="001D5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Store-Tools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E42B94C-D746-818C-E354-2FE5653BBB15}"/>
              </a:ext>
            </a:extLst>
          </p:cNvPr>
          <p:cNvCxnSpPr/>
          <p:nvPr/>
        </p:nvCxnSpPr>
        <p:spPr>
          <a:xfrm>
            <a:off x="10492371" y="6279909"/>
            <a:ext cx="8798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CFF4A9A-B6AD-09F3-ADCF-C4C11B725F2B}"/>
              </a:ext>
            </a:extLst>
          </p:cNvPr>
          <p:cNvSpPr txBox="1"/>
          <p:nvPr/>
        </p:nvSpPr>
        <p:spPr>
          <a:xfrm>
            <a:off x="8809866" y="6063359"/>
            <a:ext cx="1781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200" u="none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In-S</a:t>
            </a:r>
            <a:r>
              <a:rPr lang="it-IT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tore</a:t>
            </a:r>
            <a:r>
              <a:rPr lang="it-IT" sz="1200" u="none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algn="ctr"/>
            <a:r>
              <a:rPr lang="it-IT" sz="1200" b="1" u="none" dirty="0">
                <a:solidFill>
                  <a:srgbClr val="001D5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Sales-Advisor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75CB6B3-0984-A36B-56FA-B270DB70DE64}"/>
              </a:ext>
            </a:extLst>
          </p:cNvPr>
          <p:cNvCxnSpPr/>
          <p:nvPr/>
        </p:nvCxnSpPr>
        <p:spPr>
          <a:xfrm>
            <a:off x="9234505" y="6270017"/>
            <a:ext cx="8798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BCF5706D-FD7F-3258-918F-42F63248C128}"/>
              </a:ext>
            </a:extLst>
          </p:cNvPr>
          <p:cNvSpPr txBox="1"/>
          <p:nvPr/>
        </p:nvSpPr>
        <p:spPr>
          <a:xfrm>
            <a:off x="7482678" y="6029226"/>
            <a:ext cx="1781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200" u="none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In-S</a:t>
            </a:r>
            <a:r>
              <a:rPr lang="it-IT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tore</a:t>
            </a:r>
            <a:r>
              <a:rPr lang="it-IT" sz="1200" u="none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algn="ctr"/>
            <a:r>
              <a:rPr lang="it-IT" sz="1200" b="1" u="none" dirty="0">
                <a:solidFill>
                  <a:srgbClr val="001D5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Monitoring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6DA4DE5-816B-3CA8-A94D-EEC35B45F903}"/>
              </a:ext>
            </a:extLst>
          </p:cNvPr>
          <p:cNvCxnSpPr/>
          <p:nvPr/>
        </p:nvCxnSpPr>
        <p:spPr>
          <a:xfrm>
            <a:off x="7897986" y="6273208"/>
            <a:ext cx="8798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550375B-F027-6BA3-C2B2-7188CB98DF31}"/>
              </a:ext>
            </a:extLst>
          </p:cNvPr>
          <p:cNvCxnSpPr>
            <a:cxnSpLocks/>
          </p:cNvCxnSpPr>
          <p:nvPr/>
        </p:nvCxnSpPr>
        <p:spPr>
          <a:xfrm>
            <a:off x="4116748" y="4622793"/>
            <a:ext cx="430418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61B6DC3-046F-0694-FC5E-E6144D290645}"/>
              </a:ext>
            </a:extLst>
          </p:cNvPr>
          <p:cNvSpPr txBox="1"/>
          <p:nvPr/>
        </p:nvSpPr>
        <p:spPr>
          <a:xfrm>
            <a:off x="524452" y="2351710"/>
            <a:ext cx="51065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07943">
              <a:spcBef>
                <a:spcPts val="0"/>
              </a:spcBef>
              <a:spcAft>
                <a:spcPts val="0"/>
              </a:spcAft>
              <a:buSzTx/>
              <a:defRPr/>
            </a:pPr>
            <a:r>
              <a:rPr lang="it-IT" b="1" dirty="0">
                <a:solidFill>
                  <a:srgbClr val="242E5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Analisi di Scenario del Mercato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AC08B2-54DB-5326-A471-3220A6B842F1}"/>
              </a:ext>
            </a:extLst>
          </p:cNvPr>
          <p:cNvSpPr/>
          <p:nvPr/>
        </p:nvSpPr>
        <p:spPr>
          <a:xfrm>
            <a:off x="641090" y="1193473"/>
            <a:ext cx="4194362" cy="798272"/>
          </a:xfrm>
          <a:prstGeom prst="roundRect">
            <a:avLst/>
          </a:prstGeom>
          <a:solidFill>
            <a:srgbClr val="242E5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7943">
              <a:spcBef>
                <a:spcPts val="0"/>
              </a:spcBef>
              <a:spcAft>
                <a:spcPts val="0"/>
              </a:spcAft>
              <a:buSzTx/>
              <a:defRPr/>
            </a:pPr>
            <a:r>
              <a:rPr lang="it-IT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Chi </a:t>
            </a:r>
            <a:r>
              <a:rPr lang="it-IT" sz="3200" b="1" dirty="0">
                <a:solidFill>
                  <a:srgbClr val="B7BFE2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Conosce</a:t>
            </a:r>
            <a:r>
              <a:rPr lang="it-IT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fa!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BBE740-407C-7D50-C544-4F0866A5DEB6}"/>
              </a:ext>
            </a:extLst>
          </p:cNvPr>
          <p:cNvSpPr txBox="1"/>
          <p:nvPr/>
        </p:nvSpPr>
        <p:spPr>
          <a:xfrm>
            <a:off x="524452" y="2769011"/>
            <a:ext cx="32213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07943">
              <a:spcBef>
                <a:spcPts val="0"/>
              </a:spcBef>
              <a:spcAft>
                <a:spcPts val="0"/>
              </a:spcAft>
              <a:buSzTx/>
              <a:defRPr/>
            </a:pP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Snack Salati </a:t>
            </a:r>
            <a:endParaRPr lang="it-IT" sz="3600" b="1" dirty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  <a:cs typeface="Roboto" panose="02000000000000000000" pitchFamily="2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6452BA4-9506-F59B-A259-8A23FC6AD6D7}"/>
              </a:ext>
            </a:extLst>
          </p:cNvPr>
          <p:cNvCxnSpPr/>
          <p:nvPr/>
        </p:nvCxnSpPr>
        <p:spPr>
          <a:xfrm>
            <a:off x="641090" y="3554963"/>
            <a:ext cx="9720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B058BE8-FA16-3D9B-1E5A-892DF6444914}"/>
              </a:ext>
            </a:extLst>
          </p:cNvPr>
          <p:cNvSpPr txBox="1"/>
          <p:nvPr/>
        </p:nvSpPr>
        <p:spPr>
          <a:xfrm>
            <a:off x="524452" y="3756141"/>
            <a:ext cx="4688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 mercato in evoluzione, ricerca di qualità e nuovi comportamento di consumo.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160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8B6D0-73FD-6DBC-3194-1F7F57DA8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La categoria Snack Salati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92771B-A70C-44A4-B703-A3AC326504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La segmentazione : Assortimento e Spazio  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DEA57C-6806-388E-81BB-1DA86D78FC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Le Insegne 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A4248EE-F81C-52CD-B84F-438987ABFF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8468" y="229886"/>
            <a:ext cx="1422642" cy="365167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</a:rPr>
              <a:t>Topics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781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22">
            <a:extLst>
              <a:ext uri="{FF2B5EF4-FFF2-40B4-BE49-F238E27FC236}">
                <a16:creationId xmlns:a16="http://schemas.microsoft.com/office/drawing/2014/main" id="{27FD2103-3E68-AF8E-8B59-28F232D8A7E8}"/>
              </a:ext>
            </a:extLst>
          </p:cNvPr>
          <p:cNvSpPr/>
          <p:nvPr/>
        </p:nvSpPr>
        <p:spPr bwMode="auto">
          <a:xfrm>
            <a:off x="610986" y="186586"/>
            <a:ext cx="5597790" cy="486753"/>
          </a:xfrm>
          <a:prstGeom prst="rect">
            <a:avLst/>
          </a:prstGeom>
          <a:solidFill>
            <a:srgbClr val="B7BF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srgbClr val="B7BFE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F499D41-3CC4-0D1D-9EC6-ADD796B4FF5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187325"/>
            <a:ext cx="4945063" cy="48577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it-IT" sz="2400" b="1" dirty="0">
                <a:solidFill>
                  <a:srgbClr val="242E5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 dimensioni del reparto</a:t>
            </a:r>
            <a:endParaRPr lang="en-US" sz="2400" b="1" dirty="0">
              <a:solidFill>
                <a:srgbClr val="242E5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EB805056-A5E1-AE3F-D4F0-BF384DDA3D5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748235" y="1032486"/>
            <a:ext cx="3131271" cy="39127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it-IT" sz="2200" dirty="0">
                <a:latin typeface="Verdana" panose="020B0604030504040204" pitchFamily="34" charset="0"/>
                <a:ea typeface="Verdana" panose="020B0604030504040204" pitchFamily="34" charset="0"/>
              </a:rPr>
              <a:t>Assortimento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3F544E-E8E3-89E2-4C55-1D8998758455}"/>
              </a:ext>
            </a:extLst>
          </p:cNvPr>
          <p:cNvSpPr txBox="1"/>
          <p:nvPr/>
        </p:nvSpPr>
        <p:spPr>
          <a:xfrm>
            <a:off x="8394449" y="6560614"/>
            <a:ext cx="39148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* Modulo standard di 6 ripiani di 133 cm</a:t>
            </a:r>
          </a:p>
        </p:txBody>
      </p:sp>
      <p:graphicFrame>
        <p:nvGraphicFramePr>
          <p:cNvPr id="26" name="Grafico 3">
            <a:extLst>
              <a:ext uri="{FF2B5EF4-FFF2-40B4-BE49-F238E27FC236}">
                <a16:creationId xmlns:a16="http://schemas.microsoft.com/office/drawing/2014/main" id="{E662ABB4-4832-F9A4-7166-348F00189E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6181698"/>
              </p:ext>
            </p:extLst>
          </p:nvPr>
        </p:nvGraphicFramePr>
        <p:xfrm>
          <a:off x="5977805" y="5040498"/>
          <a:ext cx="1752202" cy="1412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064D79F4-5C13-AFD3-D601-77CAD0620BFE}"/>
              </a:ext>
            </a:extLst>
          </p:cNvPr>
          <p:cNvSpPr txBox="1">
            <a:spLocks/>
          </p:cNvSpPr>
          <p:nvPr/>
        </p:nvSpPr>
        <p:spPr>
          <a:xfrm>
            <a:off x="8644275" y="3671960"/>
            <a:ext cx="3131271" cy="4610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</a:rPr>
              <a:t>Spazio</a:t>
            </a:r>
            <a:r>
              <a:rPr lang="it-IT"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9" name="Text Placeholder 6">
            <a:extLst>
              <a:ext uri="{FF2B5EF4-FFF2-40B4-BE49-F238E27FC236}">
                <a16:creationId xmlns:a16="http://schemas.microsoft.com/office/drawing/2014/main" id="{B79BBCCD-20F6-BE94-54A4-E1EF438BE4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44275" y="268311"/>
            <a:ext cx="3451530" cy="405028"/>
          </a:xfrm>
        </p:spPr>
        <p:txBody>
          <a:bodyPr>
            <a:noAutofit/>
          </a:bodyPr>
          <a:lstStyle/>
          <a:p>
            <a:pPr algn="ctr"/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</a:rPr>
              <a:t> Il mondo Snack Salati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65" name="Group 57">
            <a:extLst>
              <a:ext uri="{FF2B5EF4-FFF2-40B4-BE49-F238E27FC236}">
                <a16:creationId xmlns:a16="http://schemas.microsoft.com/office/drawing/2014/main" id="{E7F840F9-3720-A918-FF79-CE60802818EC}"/>
              </a:ext>
            </a:extLst>
          </p:cNvPr>
          <p:cNvGrpSpPr/>
          <p:nvPr/>
        </p:nvGrpSpPr>
        <p:grpSpPr>
          <a:xfrm>
            <a:off x="717332" y="959315"/>
            <a:ext cx="2200276" cy="3684587"/>
            <a:chOff x="1006575" y="408605"/>
            <a:chExt cx="2692200" cy="4202507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A622D91A-9F08-4CBD-18E0-CB2DCE2EB8AC}"/>
                </a:ext>
              </a:extLst>
            </p:cNvPr>
            <p:cNvSpPr/>
            <p:nvPr/>
          </p:nvSpPr>
          <p:spPr bwMode="auto">
            <a:xfrm>
              <a:off x="1913688" y="2208386"/>
              <a:ext cx="877976" cy="8781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2FDDB9C9-723C-2FE1-268F-AAFD10853E31}"/>
                </a:ext>
              </a:extLst>
            </p:cNvPr>
            <p:cNvSpPr/>
            <p:nvPr/>
          </p:nvSpPr>
          <p:spPr>
            <a:xfrm>
              <a:off x="1158085" y="408605"/>
              <a:ext cx="2194938" cy="497927"/>
            </a:xfrm>
            <a:prstGeom prst="roundRect">
              <a:avLst>
                <a:gd name="adj" fmla="val 50000"/>
              </a:avLst>
            </a:prstGeom>
            <a:solidFill>
              <a:srgbClr val="B7BFE2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4958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5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</a:t>
              </a:r>
              <a:r>
                <a:rPr kumimoji="0" lang="en-US" sz="1405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Referenze</a:t>
              </a:r>
              <a:endParaRPr kumimoji="0" lang="en-US" sz="1405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8" name="TextBox 47">
              <a:extLst>
                <a:ext uri="{FF2B5EF4-FFF2-40B4-BE49-F238E27FC236}">
                  <a16:creationId xmlns:a16="http://schemas.microsoft.com/office/drawing/2014/main" id="{5A42D6E4-8678-2212-3BE7-5324789352B2}"/>
                </a:ext>
              </a:extLst>
            </p:cNvPr>
            <p:cNvSpPr txBox="1"/>
            <p:nvPr/>
          </p:nvSpPr>
          <p:spPr>
            <a:xfrm>
              <a:off x="1006575" y="4395646"/>
              <a:ext cx="2692200" cy="215466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lIns="0" tIns="0" rIns="0" bIns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30" b="0" i="0" u="sng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69" name="Group 37">
            <a:extLst>
              <a:ext uri="{FF2B5EF4-FFF2-40B4-BE49-F238E27FC236}">
                <a16:creationId xmlns:a16="http://schemas.microsoft.com/office/drawing/2014/main" id="{5AC99991-6D9F-EDE5-8C88-880599D44F0E}"/>
              </a:ext>
            </a:extLst>
          </p:cNvPr>
          <p:cNvGrpSpPr/>
          <p:nvPr/>
        </p:nvGrpSpPr>
        <p:grpSpPr>
          <a:xfrm>
            <a:off x="496719" y="1398267"/>
            <a:ext cx="2467695" cy="1989870"/>
            <a:chOff x="798780" y="1658448"/>
            <a:chExt cx="3147379" cy="2536513"/>
          </a:xfrm>
        </p:grpSpPr>
        <p:grpSp>
          <p:nvGrpSpPr>
            <p:cNvPr id="70" name="Group 3">
              <a:extLst>
                <a:ext uri="{FF2B5EF4-FFF2-40B4-BE49-F238E27FC236}">
                  <a16:creationId xmlns:a16="http://schemas.microsoft.com/office/drawing/2014/main" id="{D7F49F62-5F8A-51D7-671D-2AB5D7832705}"/>
                </a:ext>
              </a:extLst>
            </p:cNvPr>
            <p:cNvGrpSpPr/>
            <p:nvPr/>
          </p:nvGrpSpPr>
          <p:grpSpPr>
            <a:xfrm>
              <a:off x="798780" y="1658448"/>
              <a:ext cx="3147379" cy="2536513"/>
              <a:chOff x="625849" y="377118"/>
              <a:chExt cx="3147563" cy="2536335"/>
            </a:xfrm>
          </p:grpSpPr>
          <p:graphicFrame>
            <p:nvGraphicFramePr>
              <p:cNvPr id="79" name="Grafico 3">
                <a:extLst>
                  <a:ext uri="{FF2B5EF4-FFF2-40B4-BE49-F238E27FC236}">
                    <a16:creationId xmlns:a16="http://schemas.microsoft.com/office/drawing/2014/main" id="{117AA6BD-C308-9385-9BFB-C3CA62CB67C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52068282"/>
                  </p:ext>
                </p:extLst>
              </p:nvPr>
            </p:nvGraphicFramePr>
            <p:xfrm>
              <a:off x="625849" y="377118"/>
              <a:ext cx="3147563" cy="253633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82" name="Ovale 4">
                <a:extLst>
                  <a:ext uri="{FF2B5EF4-FFF2-40B4-BE49-F238E27FC236}">
                    <a16:creationId xmlns:a16="http://schemas.microsoft.com/office/drawing/2014/main" id="{1A62CC42-504C-625A-79D9-F93805058A3B}"/>
                  </a:ext>
                </a:extLst>
              </p:cNvPr>
              <p:cNvSpPr/>
              <p:nvPr/>
            </p:nvSpPr>
            <p:spPr>
              <a:xfrm>
                <a:off x="1695438" y="1134361"/>
                <a:ext cx="1010409" cy="100970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4958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t-IT" sz="1400" b="0" i="0" u="sng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AA17D0FF-1B12-B0B5-4FB2-00112A358AE3}"/>
                </a:ext>
              </a:extLst>
            </p:cNvPr>
            <p:cNvSpPr txBox="1"/>
            <p:nvPr/>
          </p:nvSpPr>
          <p:spPr bwMode="auto">
            <a:xfrm>
              <a:off x="1817281" y="2676601"/>
              <a:ext cx="1085266" cy="5100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algn="ctr" defTabSz="449580">
                <a:buClrTx/>
                <a:buSzTx/>
                <a:buFontTx/>
                <a:buNone/>
                <a:defRPr/>
              </a:pPr>
              <a:r>
                <a:rPr kumimoji="0" lang="it-IT" sz="2000" b="1" kern="1200" cap="none" spc="0" normalizeH="0" baseline="0" noProof="0" dirty="0">
                  <a:solidFill>
                    <a:srgbClr val="000000"/>
                  </a:solidFill>
                  <a:latin typeface="Century Gothic" panose="020B0502020202020204" pitchFamily="34" charset="0"/>
                  <a:ea typeface="Microsoft YaHei" panose="020B0503020204020204" pitchFamily="34" charset="-122"/>
                  <a:cs typeface="+mn-cs"/>
                </a:rPr>
                <a:t>11,7</a:t>
              </a:r>
              <a:endParaRPr kumimoji="0" lang="it-IT" sz="2000" b="1" u="none" kern="1200" cap="none" spc="0" normalizeH="0" baseline="0" noProof="0" dirty="0">
                <a:solidFill>
                  <a:srgbClr val="000000"/>
                </a:solidFill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</p:grpSp>
      <p:grpSp>
        <p:nvGrpSpPr>
          <p:cNvPr id="83" name="Group 57">
            <a:extLst>
              <a:ext uri="{FF2B5EF4-FFF2-40B4-BE49-F238E27FC236}">
                <a16:creationId xmlns:a16="http://schemas.microsoft.com/office/drawing/2014/main" id="{BA89FABF-9F20-887A-3B96-23700463AED1}"/>
              </a:ext>
            </a:extLst>
          </p:cNvPr>
          <p:cNvGrpSpPr/>
          <p:nvPr/>
        </p:nvGrpSpPr>
        <p:grpSpPr>
          <a:xfrm>
            <a:off x="3325058" y="967174"/>
            <a:ext cx="2200275" cy="3684587"/>
            <a:chOff x="1006575" y="408605"/>
            <a:chExt cx="2692200" cy="4202507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012DF7D5-8E8F-AF2A-CF92-44383A986904}"/>
                </a:ext>
              </a:extLst>
            </p:cNvPr>
            <p:cNvSpPr/>
            <p:nvPr/>
          </p:nvSpPr>
          <p:spPr bwMode="auto">
            <a:xfrm>
              <a:off x="1913688" y="2208386"/>
              <a:ext cx="877976" cy="8781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5" name="Rectangle: Rounded Corners 84">
              <a:extLst>
                <a:ext uri="{FF2B5EF4-FFF2-40B4-BE49-F238E27FC236}">
                  <a16:creationId xmlns:a16="http://schemas.microsoft.com/office/drawing/2014/main" id="{45F9956D-5B99-73BD-C2A9-669AC1360E1E}"/>
                </a:ext>
              </a:extLst>
            </p:cNvPr>
            <p:cNvSpPr/>
            <p:nvPr/>
          </p:nvSpPr>
          <p:spPr>
            <a:xfrm>
              <a:off x="1158084" y="408605"/>
              <a:ext cx="2194939" cy="497927"/>
            </a:xfrm>
            <a:prstGeom prst="roundRect">
              <a:avLst>
                <a:gd name="adj" fmla="val 50000"/>
              </a:avLst>
            </a:prstGeom>
            <a:solidFill>
              <a:srgbClr val="B7BFE2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4958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5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</a:t>
              </a:r>
              <a:r>
                <a:rPr lang="en-US" sz="1405" dirty="0"/>
                <a:t>HYP</a:t>
              </a:r>
              <a:endParaRPr kumimoji="0" lang="en-US" sz="1405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6" name="TextBox 47">
              <a:extLst>
                <a:ext uri="{FF2B5EF4-FFF2-40B4-BE49-F238E27FC236}">
                  <a16:creationId xmlns:a16="http://schemas.microsoft.com/office/drawing/2014/main" id="{9E99DEC1-C28B-A047-36B0-031731CBAADB}"/>
                </a:ext>
              </a:extLst>
            </p:cNvPr>
            <p:cNvSpPr txBox="1"/>
            <p:nvPr/>
          </p:nvSpPr>
          <p:spPr>
            <a:xfrm>
              <a:off x="1006575" y="4395646"/>
              <a:ext cx="2692200" cy="215466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lIns="0" tIns="0" rIns="0" bIns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30" b="0" i="0" u="sng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87" name="Group 37">
            <a:extLst>
              <a:ext uri="{FF2B5EF4-FFF2-40B4-BE49-F238E27FC236}">
                <a16:creationId xmlns:a16="http://schemas.microsoft.com/office/drawing/2014/main" id="{9DD0A03E-8359-9621-CE76-28D917C0A5B9}"/>
              </a:ext>
            </a:extLst>
          </p:cNvPr>
          <p:cNvGrpSpPr/>
          <p:nvPr/>
        </p:nvGrpSpPr>
        <p:grpSpPr>
          <a:xfrm>
            <a:off x="3121817" y="1382964"/>
            <a:ext cx="2467695" cy="1989870"/>
            <a:chOff x="798780" y="1658448"/>
            <a:chExt cx="3147379" cy="2536513"/>
          </a:xfrm>
        </p:grpSpPr>
        <p:grpSp>
          <p:nvGrpSpPr>
            <p:cNvPr id="88" name="Group 3">
              <a:extLst>
                <a:ext uri="{FF2B5EF4-FFF2-40B4-BE49-F238E27FC236}">
                  <a16:creationId xmlns:a16="http://schemas.microsoft.com/office/drawing/2014/main" id="{9ABDEE2E-C282-FF6F-152F-AAC5EE7B1915}"/>
                </a:ext>
              </a:extLst>
            </p:cNvPr>
            <p:cNvGrpSpPr/>
            <p:nvPr/>
          </p:nvGrpSpPr>
          <p:grpSpPr>
            <a:xfrm>
              <a:off x="798780" y="1658448"/>
              <a:ext cx="3147379" cy="2536513"/>
              <a:chOff x="625849" y="377118"/>
              <a:chExt cx="3147563" cy="2536335"/>
            </a:xfrm>
          </p:grpSpPr>
          <p:graphicFrame>
            <p:nvGraphicFramePr>
              <p:cNvPr id="90" name="Grafico 3">
                <a:extLst>
                  <a:ext uri="{FF2B5EF4-FFF2-40B4-BE49-F238E27FC236}">
                    <a16:creationId xmlns:a16="http://schemas.microsoft.com/office/drawing/2014/main" id="{336ECAF2-00FB-C9D4-22F6-02B80D0D431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52068282"/>
                  </p:ext>
                </p:extLst>
              </p:nvPr>
            </p:nvGraphicFramePr>
            <p:xfrm>
              <a:off x="625849" y="377118"/>
              <a:ext cx="3147563" cy="253633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95" name="Ovale 4">
                <a:extLst>
                  <a:ext uri="{FF2B5EF4-FFF2-40B4-BE49-F238E27FC236}">
                    <a16:creationId xmlns:a16="http://schemas.microsoft.com/office/drawing/2014/main" id="{97E2758C-303F-2543-F9A8-CF20717D86F7}"/>
                  </a:ext>
                </a:extLst>
              </p:cNvPr>
              <p:cNvSpPr/>
              <p:nvPr/>
            </p:nvSpPr>
            <p:spPr>
              <a:xfrm>
                <a:off x="1695438" y="1134361"/>
                <a:ext cx="1010409" cy="100970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4958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t-IT" sz="1400" b="0" i="0" u="sng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A4A605E3-0961-3E26-F258-C98A25402181}"/>
                </a:ext>
              </a:extLst>
            </p:cNvPr>
            <p:cNvSpPr txBox="1"/>
            <p:nvPr/>
          </p:nvSpPr>
          <p:spPr bwMode="auto">
            <a:xfrm>
              <a:off x="1829836" y="2690127"/>
              <a:ext cx="1085266" cy="5100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algn="ctr" defTabSz="449580">
                <a:buClrTx/>
                <a:buSzTx/>
                <a:buFontTx/>
                <a:buNone/>
                <a:defRPr/>
              </a:pPr>
              <a:r>
                <a:rPr lang="it-IT" sz="2000" b="1" dirty="0">
                  <a:solidFill>
                    <a:srgbClr val="000000"/>
                  </a:solidFill>
                  <a:latin typeface="Century Gothic" panose="020B0502020202020204" pitchFamily="34" charset="0"/>
                  <a:ea typeface="Microsoft YaHei" panose="020B0503020204020204" pitchFamily="34" charset="-122"/>
                </a:rPr>
                <a:t>16</a:t>
              </a:r>
              <a:r>
                <a:rPr kumimoji="0" lang="it-IT" sz="2000" b="1" kern="1200" cap="none" spc="0" normalizeH="0" baseline="0" noProof="0" dirty="0">
                  <a:solidFill>
                    <a:srgbClr val="000000"/>
                  </a:solidFill>
                  <a:latin typeface="Century Gothic" panose="020B0502020202020204" pitchFamily="34" charset="0"/>
                  <a:ea typeface="Microsoft YaHei" panose="020B0503020204020204" pitchFamily="34" charset="-122"/>
                  <a:cs typeface="+mn-cs"/>
                </a:rPr>
                <a:t>,</a:t>
              </a:r>
              <a:r>
                <a:rPr lang="it-IT" sz="2000" b="1" dirty="0">
                  <a:solidFill>
                    <a:srgbClr val="000000"/>
                  </a:solidFill>
                  <a:latin typeface="Century Gothic" panose="020B0502020202020204" pitchFamily="34" charset="0"/>
                  <a:ea typeface="Microsoft YaHei" panose="020B0503020204020204" pitchFamily="34" charset="-122"/>
                </a:rPr>
                <a:t>4</a:t>
              </a:r>
              <a:endParaRPr kumimoji="0" lang="it-IT" sz="2000" b="1" u="none" kern="1200" cap="none" spc="0" normalizeH="0" baseline="0" noProof="0" dirty="0">
                <a:solidFill>
                  <a:srgbClr val="000000"/>
                </a:solidFill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</p:grpSp>
      <p:grpSp>
        <p:nvGrpSpPr>
          <p:cNvPr id="96" name="Group 57">
            <a:extLst>
              <a:ext uri="{FF2B5EF4-FFF2-40B4-BE49-F238E27FC236}">
                <a16:creationId xmlns:a16="http://schemas.microsoft.com/office/drawing/2014/main" id="{C0C54813-D97B-F1D2-90E9-F91F9998BEE4}"/>
              </a:ext>
            </a:extLst>
          </p:cNvPr>
          <p:cNvGrpSpPr/>
          <p:nvPr/>
        </p:nvGrpSpPr>
        <p:grpSpPr>
          <a:xfrm>
            <a:off x="5699127" y="967171"/>
            <a:ext cx="2200275" cy="3684587"/>
            <a:chOff x="1006575" y="408605"/>
            <a:chExt cx="2692200" cy="4202507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E63D1BAB-7085-DEC6-05AD-8845B428E471}"/>
                </a:ext>
              </a:extLst>
            </p:cNvPr>
            <p:cNvSpPr/>
            <p:nvPr/>
          </p:nvSpPr>
          <p:spPr bwMode="auto">
            <a:xfrm>
              <a:off x="1913688" y="2208386"/>
              <a:ext cx="877976" cy="8781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8" name="Rectangle: Rounded Corners 97">
              <a:extLst>
                <a:ext uri="{FF2B5EF4-FFF2-40B4-BE49-F238E27FC236}">
                  <a16:creationId xmlns:a16="http://schemas.microsoft.com/office/drawing/2014/main" id="{D5B7110C-8827-CD9B-F7D2-011CDE3DAEB2}"/>
                </a:ext>
              </a:extLst>
            </p:cNvPr>
            <p:cNvSpPr/>
            <p:nvPr/>
          </p:nvSpPr>
          <p:spPr>
            <a:xfrm>
              <a:off x="1158084" y="408605"/>
              <a:ext cx="2194939" cy="497927"/>
            </a:xfrm>
            <a:prstGeom prst="roundRect">
              <a:avLst>
                <a:gd name="adj" fmla="val 50000"/>
              </a:avLst>
            </a:prstGeom>
            <a:solidFill>
              <a:srgbClr val="B7BFE2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4958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5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</a:t>
              </a:r>
              <a:r>
                <a:rPr lang="en-US" sz="1405" dirty="0"/>
                <a:t>SUP</a:t>
              </a:r>
              <a:endParaRPr kumimoji="0" lang="en-US" sz="1405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9" name="TextBox 47">
              <a:extLst>
                <a:ext uri="{FF2B5EF4-FFF2-40B4-BE49-F238E27FC236}">
                  <a16:creationId xmlns:a16="http://schemas.microsoft.com/office/drawing/2014/main" id="{C0EB5D2E-FDA1-91FB-2284-2FF756941E3C}"/>
                </a:ext>
              </a:extLst>
            </p:cNvPr>
            <p:cNvSpPr txBox="1"/>
            <p:nvPr/>
          </p:nvSpPr>
          <p:spPr>
            <a:xfrm>
              <a:off x="1006575" y="4395646"/>
              <a:ext cx="2692200" cy="215466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lIns="0" tIns="0" rIns="0" bIns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30" b="0" i="0" u="sng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00" name="Group 37">
            <a:extLst>
              <a:ext uri="{FF2B5EF4-FFF2-40B4-BE49-F238E27FC236}">
                <a16:creationId xmlns:a16="http://schemas.microsoft.com/office/drawing/2014/main" id="{6300581E-96AD-3344-76D6-4AF186A57B60}"/>
              </a:ext>
            </a:extLst>
          </p:cNvPr>
          <p:cNvGrpSpPr/>
          <p:nvPr/>
        </p:nvGrpSpPr>
        <p:grpSpPr>
          <a:xfrm>
            <a:off x="5495886" y="1407595"/>
            <a:ext cx="2467695" cy="1989870"/>
            <a:chOff x="798780" y="1658448"/>
            <a:chExt cx="3147379" cy="2536513"/>
          </a:xfrm>
        </p:grpSpPr>
        <p:grpSp>
          <p:nvGrpSpPr>
            <p:cNvPr id="101" name="Group 3">
              <a:extLst>
                <a:ext uri="{FF2B5EF4-FFF2-40B4-BE49-F238E27FC236}">
                  <a16:creationId xmlns:a16="http://schemas.microsoft.com/office/drawing/2014/main" id="{1025D3B7-FF89-D018-BB71-978817B2F20C}"/>
                </a:ext>
              </a:extLst>
            </p:cNvPr>
            <p:cNvGrpSpPr/>
            <p:nvPr/>
          </p:nvGrpSpPr>
          <p:grpSpPr>
            <a:xfrm>
              <a:off x="798780" y="1658448"/>
              <a:ext cx="3147379" cy="2536513"/>
              <a:chOff x="625849" y="377118"/>
              <a:chExt cx="3147563" cy="2536335"/>
            </a:xfrm>
          </p:grpSpPr>
          <p:graphicFrame>
            <p:nvGraphicFramePr>
              <p:cNvPr id="106" name="Grafico 3">
                <a:extLst>
                  <a:ext uri="{FF2B5EF4-FFF2-40B4-BE49-F238E27FC236}">
                    <a16:creationId xmlns:a16="http://schemas.microsoft.com/office/drawing/2014/main" id="{28DC4845-CB9E-CE7C-1E22-2BFDED431E6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52068282"/>
                  </p:ext>
                </p:extLst>
              </p:nvPr>
            </p:nvGraphicFramePr>
            <p:xfrm>
              <a:off x="625849" y="377118"/>
              <a:ext cx="3147563" cy="253633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107" name="Ovale 4">
                <a:extLst>
                  <a:ext uri="{FF2B5EF4-FFF2-40B4-BE49-F238E27FC236}">
                    <a16:creationId xmlns:a16="http://schemas.microsoft.com/office/drawing/2014/main" id="{BE57DEFF-5A47-CF7D-6CE8-FA8F9AC9C619}"/>
                  </a:ext>
                </a:extLst>
              </p:cNvPr>
              <p:cNvSpPr/>
              <p:nvPr/>
            </p:nvSpPr>
            <p:spPr>
              <a:xfrm>
                <a:off x="1695438" y="1134361"/>
                <a:ext cx="1010409" cy="100970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4958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t-IT" sz="1400" b="0" i="0" u="sng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A69ECF7A-4C98-1389-83CB-6CAA4D959D01}"/>
                </a:ext>
              </a:extLst>
            </p:cNvPr>
            <p:cNvSpPr txBox="1"/>
            <p:nvPr/>
          </p:nvSpPr>
          <p:spPr bwMode="auto">
            <a:xfrm>
              <a:off x="1804554" y="2688411"/>
              <a:ext cx="1085266" cy="5100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algn="ctr" defTabSz="449580">
                <a:buClrTx/>
                <a:buSzTx/>
                <a:buFontTx/>
                <a:buNone/>
                <a:defRPr/>
              </a:pPr>
              <a:r>
                <a:rPr kumimoji="0" lang="it-IT" sz="2000" b="1" kern="1200" cap="none" spc="0" normalizeH="0" baseline="0" noProof="0" dirty="0">
                  <a:solidFill>
                    <a:srgbClr val="000000"/>
                  </a:solidFill>
                  <a:latin typeface="Century Gothic" panose="020B0502020202020204" pitchFamily="34" charset="0"/>
                  <a:ea typeface="Microsoft YaHei" panose="020B0503020204020204" pitchFamily="34" charset="-122"/>
                  <a:cs typeface="+mn-cs"/>
                </a:rPr>
                <a:t>10,4</a:t>
              </a:r>
              <a:endParaRPr kumimoji="0" lang="it-IT" sz="2000" b="1" u="none" kern="1200" cap="none" spc="0" normalizeH="0" baseline="0" noProof="0" dirty="0">
                <a:solidFill>
                  <a:srgbClr val="000000"/>
                </a:solidFill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</p:grpSp>
      <p:grpSp>
        <p:nvGrpSpPr>
          <p:cNvPr id="109" name="Group 57">
            <a:extLst>
              <a:ext uri="{FF2B5EF4-FFF2-40B4-BE49-F238E27FC236}">
                <a16:creationId xmlns:a16="http://schemas.microsoft.com/office/drawing/2014/main" id="{0A03692A-442B-680D-BF22-A50EA8E0DC7D}"/>
              </a:ext>
            </a:extLst>
          </p:cNvPr>
          <p:cNvGrpSpPr/>
          <p:nvPr/>
        </p:nvGrpSpPr>
        <p:grpSpPr>
          <a:xfrm>
            <a:off x="712400" y="3872101"/>
            <a:ext cx="2200275" cy="3684587"/>
            <a:chOff x="1006575" y="408605"/>
            <a:chExt cx="2692200" cy="4202507"/>
          </a:xfrm>
        </p:grpSpPr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F879938A-FD04-5858-202A-0D6B93E12E8E}"/>
                </a:ext>
              </a:extLst>
            </p:cNvPr>
            <p:cNvSpPr/>
            <p:nvPr/>
          </p:nvSpPr>
          <p:spPr bwMode="auto">
            <a:xfrm>
              <a:off x="1913688" y="2208386"/>
              <a:ext cx="877976" cy="8781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1" name="Rectangle: Rounded Corners 110">
              <a:extLst>
                <a:ext uri="{FF2B5EF4-FFF2-40B4-BE49-F238E27FC236}">
                  <a16:creationId xmlns:a16="http://schemas.microsoft.com/office/drawing/2014/main" id="{BD02AB9F-F5A4-9F22-9080-B0D052B040ED}"/>
                </a:ext>
              </a:extLst>
            </p:cNvPr>
            <p:cNvSpPr/>
            <p:nvPr/>
          </p:nvSpPr>
          <p:spPr>
            <a:xfrm>
              <a:off x="1158084" y="408605"/>
              <a:ext cx="2194939" cy="497927"/>
            </a:xfrm>
            <a:prstGeom prst="roundRect">
              <a:avLst>
                <a:gd name="adj" fmla="val 50000"/>
              </a:avLst>
            </a:prstGeom>
            <a:solidFill>
              <a:srgbClr val="242E56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4958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5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</a:t>
              </a:r>
              <a:r>
                <a:rPr lang="en-US" sz="1405" dirty="0"/>
                <a:t>Moduli</a:t>
              </a:r>
              <a:endParaRPr kumimoji="0" lang="en-US" sz="1405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1" name="TextBox 47">
              <a:extLst>
                <a:ext uri="{FF2B5EF4-FFF2-40B4-BE49-F238E27FC236}">
                  <a16:creationId xmlns:a16="http://schemas.microsoft.com/office/drawing/2014/main" id="{C96C312D-E319-2808-0A1A-70AD983AEA7D}"/>
                </a:ext>
              </a:extLst>
            </p:cNvPr>
            <p:cNvSpPr txBox="1"/>
            <p:nvPr/>
          </p:nvSpPr>
          <p:spPr>
            <a:xfrm>
              <a:off x="1006575" y="4395646"/>
              <a:ext cx="2692200" cy="215466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lIns="0" tIns="0" rIns="0" bIns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30" b="0" i="0" u="sng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22" name="Group 37">
            <a:extLst>
              <a:ext uri="{FF2B5EF4-FFF2-40B4-BE49-F238E27FC236}">
                <a16:creationId xmlns:a16="http://schemas.microsoft.com/office/drawing/2014/main" id="{A0A6EA13-E3EE-DCAE-901A-EE57363DE3F2}"/>
              </a:ext>
            </a:extLst>
          </p:cNvPr>
          <p:cNvGrpSpPr/>
          <p:nvPr/>
        </p:nvGrpSpPr>
        <p:grpSpPr>
          <a:xfrm>
            <a:off x="484931" y="4312525"/>
            <a:ext cx="2467695" cy="1989870"/>
            <a:chOff x="798780" y="1658448"/>
            <a:chExt cx="3147379" cy="2536513"/>
          </a:xfrm>
        </p:grpSpPr>
        <p:grpSp>
          <p:nvGrpSpPr>
            <p:cNvPr id="123" name="Group 3">
              <a:extLst>
                <a:ext uri="{FF2B5EF4-FFF2-40B4-BE49-F238E27FC236}">
                  <a16:creationId xmlns:a16="http://schemas.microsoft.com/office/drawing/2014/main" id="{5493B669-72CF-758C-53FF-C1EE4E8EDE87}"/>
                </a:ext>
              </a:extLst>
            </p:cNvPr>
            <p:cNvGrpSpPr/>
            <p:nvPr/>
          </p:nvGrpSpPr>
          <p:grpSpPr>
            <a:xfrm>
              <a:off x="798780" y="1658448"/>
              <a:ext cx="3147379" cy="2536513"/>
              <a:chOff x="625849" y="377118"/>
              <a:chExt cx="3147563" cy="2536335"/>
            </a:xfrm>
          </p:grpSpPr>
          <p:graphicFrame>
            <p:nvGraphicFramePr>
              <p:cNvPr id="125" name="Grafico 3">
                <a:extLst>
                  <a:ext uri="{FF2B5EF4-FFF2-40B4-BE49-F238E27FC236}">
                    <a16:creationId xmlns:a16="http://schemas.microsoft.com/office/drawing/2014/main" id="{DCA0481E-83E0-7DCB-506B-613297CDDF9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28587973"/>
                  </p:ext>
                </p:extLst>
              </p:nvPr>
            </p:nvGraphicFramePr>
            <p:xfrm>
              <a:off x="625849" y="377118"/>
              <a:ext cx="3147563" cy="253633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sp>
            <p:nvSpPr>
              <p:cNvPr id="126" name="Ovale 4">
                <a:extLst>
                  <a:ext uri="{FF2B5EF4-FFF2-40B4-BE49-F238E27FC236}">
                    <a16:creationId xmlns:a16="http://schemas.microsoft.com/office/drawing/2014/main" id="{521F2132-EF99-0F56-34E1-557219DDB0D9}"/>
                  </a:ext>
                </a:extLst>
              </p:cNvPr>
              <p:cNvSpPr/>
              <p:nvPr/>
            </p:nvSpPr>
            <p:spPr>
              <a:xfrm>
                <a:off x="1695438" y="1134361"/>
                <a:ext cx="1010409" cy="100970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4958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t-IT" sz="1400" b="0" i="0" u="sng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18199E4E-4626-88D0-E111-7FE98FAD1159}"/>
                </a:ext>
              </a:extLst>
            </p:cNvPr>
            <p:cNvSpPr txBox="1"/>
            <p:nvPr/>
          </p:nvSpPr>
          <p:spPr bwMode="auto">
            <a:xfrm>
              <a:off x="1817281" y="2676601"/>
              <a:ext cx="1085266" cy="5100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algn="ctr" defTabSz="449580">
                <a:buClrTx/>
                <a:buSzTx/>
                <a:buFontTx/>
                <a:buNone/>
                <a:defRPr/>
              </a:pPr>
              <a:r>
                <a:rPr lang="it-IT" sz="2000" b="1" dirty="0">
                  <a:solidFill>
                    <a:srgbClr val="000000"/>
                  </a:solidFill>
                  <a:latin typeface="Century Gothic" panose="020B0502020202020204" pitchFamily="34" charset="0"/>
                  <a:ea typeface="Microsoft YaHei" panose="020B0503020204020204" pitchFamily="34" charset="-122"/>
                </a:rPr>
                <a:t>0</a:t>
              </a:r>
              <a:r>
                <a:rPr lang="it-IT" sz="2000" b="1" u="none" dirty="0">
                  <a:solidFill>
                    <a:srgbClr val="000000"/>
                  </a:solidFill>
                  <a:latin typeface="Century Gothic" panose="020B0502020202020204" pitchFamily="34" charset="0"/>
                  <a:ea typeface="Microsoft YaHei" panose="020B0503020204020204" pitchFamily="34" charset="-122"/>
                </a:rPr>
                <a:t>,5</a:t>
              </a:r>
              <a:endParaRPr kumimoji="0" lang="it-IT" sz="2000" b="1" u="none" kern="1200" cap="none" spc="0" normalizeH="0" baseline="0" noProof="0" dirty="0">
                <a:solidFill>
                  <a:srgbClr val="000000"/>
                </a:solidFill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</p:grpSp>
      <p:grpSp>
        <p:nvGrpSpPr>
          <p:cNvPr id="130" name="Group 57">
            <a:extLst>
              <a:ext uri="{FF2B5EF4-FFF2-40B4-BE49-F238E27FC236}">
                <a16:creationId xmlns:a16="http://schemas.microsoft.com/office/drawing/2014/main" id="{6B11996D-2D70-F9E2-E056-76D51E57CC22}"/>
              </a:ext>
            </a:extLst>
          </p:cNvPr>
          <p:cNvGrpSpPr/>
          <p:nvPr/>
        </p:nvGrpSpPr>
        <p:grpSpPr>
          <a:xfrm>
            <a:off x="3328175" y="3881427"/>
            <a:ext cx="2200275" cy="3684587"/>
            <a:chOff x="1006575" y="408605"/>
            <a:chExt cx="2692200" cy="4202507"/>
          </a:xfrm>
        </p:grpSpPr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234A7AFC-D380-9312-B2DE-EB1E6061C6D7}"/>
                </a:ext>
              </a:extLst>
            </p:cNvPr>
            <p:cNvSpPr/>
            <p:nvPr/>
          </p:nvSpPr>
          <p:spPr bwMode="auto">
            <a:xfrm>
              <a:off x="1913688" y="2208386"/>
              <a:ext cx="877976" cy="8781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2" name="Rectangle: Rounded Corners 131">
              <a:extLst>
                <a:ext uri="{FF2B5EF4-FFF2-40B4-BE49-F238E27FC236}">
                  <a16:creationId xmlns:a16="http://schemas.microsoft.com/office/drawing/2014/main" id="{DAF0F379-4748-270C-C2BA-8E6CE2420CD5}"/>
                </a:ext>
              </a:extLst>
            </p:cNvPr>
            <p:cNvSpPr/>
            <p:nvPr/>
          </p:nvSpPr>
          <p:spPr>
            <a:xfrm>
              <a:off x="1158084" y="408605"/>
              <a:ext cx="2194939" cy="497927"/>
            </a:xfrm>
            <a:prstGeom prst="roundRect">
              <a:avLst>
                <a:gd name="adj" fmla="val 50000"/>
              </a:avLst>
            </a:prstGeom>
            <a:solidFill>
              <a:srgbClr val="242E56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4958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5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</a:t>
              </a:r>
              <a:r>
                <a:rPr lang="en-US" sz="1405" dirty="0"/>
                <a:t>HYP</a:t>
              </a:r>
              <a:endParaRPr kumimoji="0" lang="en-US" sz="1405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3" name="TextBox 47">
              <a:extLst>
                <a:ext uri="{FF2B5EF4-FFF2-40B4-BE49-F238E27FC236}">
                  <a16:creationId xmlns:a16="http://schemas.microsoft.com/office/drawing/2014/main" id="{967E50DD-ABDD-709A-EE88-B9BEBBA104D5}"/>
                </a:ext>
              </a:extLst>
            </p:cNvPr>
            <p:cNvSpPr txBox="1"/>
            <p:nvPr/>
          </p:nvSpPr>
          <p:spPr>
            <a:xfrm>
              <a:off x="1006575" y="4395646"/>
              <a:ext cx="2692200" cy="215466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lIns="0" tIns="0" rIns="0" bIns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30" b="0" i="0" u="sng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34" name="Group 37">
            <a:extLst>
              <a:ext uri="{FF2B5EF4-FFF2-40B4-BE49-F238E27FC236}">
                <a16:creationId xmlns:a16="http://schemas.microsoft.com/office/drawing/2014/main" id="{46FBDCDE-A6DC-8319-0E3A-4FCB832CA2D1}"/>
              </a:ext>
            </a:extLst>
          </p:cNvPr>
          <p:cNvGrpSpPr/>
          <p:nvPr/>
        </p:nvGrpSpPr>
        <p:grpSpPr>
          <a:xfrm>
            <a:off x="3121822" y="4303556"/>
            <a:ext cx="2467695" cy="1989870"/>
            <a:chOff x="798780" y="1658448"/>
            <a:chExt cx="3147379" cy="2536513"/>
          </a:xfrm>
        </p:grpSpPr>
        <p:grpSp>
          <p:nvGrpSpPr>
            <p:cNvPr id="135" name="Group 3">
              <a:extLst>
                <a:ext uri="{FF2B5EF4-FFF2-40B4-BE49-F238E27FC236}">
                  <a16:creationId xmlns:a16="http://schemas.microsoft.com/office/drawing/2014/main" id="{3E7482DA-35B3-5D7A-3630-9B9A73C795EB}"/>
                </a:ext>
              </a:extLst>
            </p:cNvPr>
            <p:cNvGrpSpPr/>
            <p:nvPr/>
          </p:nvGrpSpPr>
          <p:grpSpPr>
            <a:xfrm>
              <a:off x="798780" y="1658448"/>
              <a:ext cx="3147379" cy="2536513"/>
              <a:chOff x="625849" y="377118"/>
              <a:chExt cx="3147563" cy="2536335"/>
            </a:xfrm>
          </p:grpSpPr>
          <p:graphicFrame>
            <p:nvGraphicFramePr>
              <p:cNvPr id="137" name="Grafico 3">
                <a:extLst>
                  <a:ext uri="{FF2B5EF4-FFF2-40B4-BE49-F238E27FC236}">
                    <a16:creationId xmlns:a16="http://schemas.microsoft.com/office/drawing/2014/main" id="{F079CA12-599C-63AA-727C-01C4CA741B1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9339948"/>
                  </p:ext>
                </p:extLst>
              </p:nvPr>
            </p:nvGraphicFramePr>
            <p:xfrm>
              <a:off x="625849" y="377118"/>
              <a:ext cx="3147563" cy="253633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7"/>
              </a:graphicData>
            </a:graphic>
          </p:graphicFrame>
          <p:sp>
            <p:nvSpPr>
              <p:cNvPr id="138" name="Ovale 4">
                <a:extLst>
                  <a:ext uri="{FF2B5EF4-FFF2-40B4-BE49-F238E27FC236}">
                    <a16:creationId xmlns:a16="http://schemas.microsoft.com/office/drawing/2014/main" id="{61DB02E0-79ED-74EF-A9C9-00C56E500B70}"/>
                  </a:ext>
                </a:extLst>
              </p:cNvPr>
              <p:cNvSpPr/>
              <p:nvPr/>
            </p:nvSpPr>
            <p:spPr>
              <a:xfrm>
                <a:off x="1695438" y="1134361"/>
                <a:ext cx="1010409" cy="100970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4958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t-IT" sz="1400" b="0" i="0" u="sng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044DDED9-2F75-DE43-27EB-773C179C3573}"/>
                </a:ext>
              </a:extLst>
            </p:cNvPr>
            <p:cNvSpPr txBox="1"/>
            <p:nvPr/>
          </p:nvSpPr>
          <p:spPr bwMode="auto">
            <a:xfrm>
              <a:off x="1829836" y="2690127"/>
              <a:ext cx="1085266" cy="5100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algn="ctr" defTabSz="449580">
                <a:buClrTx/>
                <a:buSzTx/>
                <a:buFontTx/>
                <a:buNone/>
                <a:defRPr/>
              </a:pPr>
              <a:r>
                <a:rPr kumimoji="0" lang="it-IT" sz="2000" b="1" u="none" kern="1200" cap="none" spc="0" normalizeH="0" baseline="0" noProof="0" dirty="0">
                  <a:solidFill>
                    <a:srgbClr val="000000"/>
                  </a:solidFill>
                  <a:latin typeface="Century Gothic" panose="020B0502020202020204" pitchFamily="34" charset="0"/>
                  <a:ea typeface="Microsoft YaHei" panose="020B0503020204020204" pitchFamily="34" charset="-122"/>
                  <a:cs typeface="+mn-cs"/>
                </a:rPr>
                <a:t>0,</a:t>
              </a:r>
              <a:r>
                <a:rPr lang="it-IT" sz="2000" b="1" dirty="0">
                  <a:solidFill>
                    <a:srgbClr val="000000"/>
                  </a:solidFill>
                  <a:latin typeface="Century Gothic" panose="020B0502020202020204" pitchFamily="34" charset="0"/>
                  <a:ea typeface="Microsoft YaHei" panose="020B0503020204020204" pitchFamily="34" charset="-122"/>
                </a:rPr>
                <a:t>65</a:t>
              </a:r>
              <a:endParaRPr kumimoji="0" lang="it-IT" sz="2000" b="1" u="none" kern="1200" cap="none" spc="0" normalizeH="0" baseline="0" noProof="0" dirty="0">
                <a:solidFill>
                  <a:srgbClr val="000000"/>
                </a:solidFill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</p:grpSp>
      <p:grpSp>
        <p:nvGrpSpPr>
          <p:cNvPr id="139" name="Group 57">
            <a:extLst>
              <a:ext uri="{FF2B5EF4-FFF2-40B4-BE49-F238E27FC236}">
                <a16:creationId xmlns:a16="http://schemas.microsoft.com/office/drawing/2014/main" id="{ED43C737-5B2B-F12E-A0F2-E355906DD3E2}"/>
              </a:ext>
            </a:extLst>
          </p:cNvPr>
          <p:cNvGrpSpPr/>
          <p:nvPr/>
        </p:nvGrpSpPr>
        <p:grpSpPr>
          <a:xfrm>
            <a:off x="5692898" y="3881423"/>
            <a:ext cx="2200275" cy="3684587"/>
            <a:chOff x="1006575" y="408605"/>
            <a:chExt cx="2692200" cy="4202507"/>
          </a:xfrm>
        </p:grpSpPr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C9697403-2366-F584-4F27-B688EF426FD7}"/>
                </a:ext>
              </a:extLst>
            </p:cNvPr>
            <p:cNvSpPr/>
            <p:nvPr/>
          </p:nvSpPr>
          <p:spPr bwMode="auto">
            <a:xfrm>
              <a:off x="1913688" y="2208386"/>
              <a:ext cx="877976" cy="8781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1" name="Rectangle: Rounded Corners 140">
              <a:extLst>
                <a:ext uri="{FF2B5EF4-FFF2-40B4-BE49-F238E27FC236}">
                  <a16:creationId xmlns:a16="http://schemas.microsoft.com/office/drawing/2014/main" id="{8138964E-AE88-0BC6-2FC7-303A495E3018}"/>
                </a:ext>
              </a:extLst>
            </p:cNvPr>
            <p:cNvSpPr/>
            <p:nvPr/>
          </p:nvSpPr>
          <p:spPr>
            <a:xfrm>
              <a:off x="1158084" y="408605"/>
              <a:ext cx="2194939" cy="497927"/>
            </a:xfrm>
            <a:prstGeom prst="roundRect">
              <a:avLst>
                <a:gd name="adj" fmla="val 50000"/>
              </a:avLst>
            </a:prstGeom>
            <a:solidFill>
              <a:srgbClr val="242E56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4958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5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</a:t>
              </a:r>
              <a:r>
                <a:rPr lang="en-US" sz="1405" dirty="0"/>
                <a:t>SUP</a:t>
              </a:r>
              <a:endParaRPr kumimoji="0" lang="en-US" sz="1405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2" name="TextBox 47">
              <a:extLst>
                <a:ext uri="{FF2B5EF4-FFF2-40B4-BE49-F238E27FC236}">
                  <a16:creationId xmlns:a16="http://schemas.microsoft.com/office/drawing/2014/main" id="{6884F314-546A-142D-B0EF-46C7CE8F9A67}"/>
                </a:ext>
              </a:extLst>
            </p:cNvPr>
            <p:cNvSpPr txBox="1"/>
            <p:nvPr/>
          </p:nvSpPr>
          <p:spPr>
            <a:xfrm>
              <a:off x="1006575" y="4395646"/>
              <a:ext cx="2692200" cy="215466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lIns="0" tIns="0" rIns="0" bIns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30" b="0" i="0" u="sng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43" name="Group 37">
            <a:extLst>
              <a:ext uri="{FF2B5EF4-FFF2-40B4-BE49-F238E27FC236}">
                <a16:creationId xmlns:a16="http://schemas.microsoft.com/office/drawing/2014/main" id="{A7CFDC68-C5F7-2799-908B-60B204CED944}"/>
              </a:ext>
            </a:extLst>
          </p:cNvPr>
          <p:cNvGrpSpPr/>
          <p:nvPr/>
        </p:nvGrpSpPr>
        <p:grpSpPr>
          <a:xfrm>
            <a:off x="5495886" y="4312525"/>
            <a:ext cx="2467695" cy="1989870"/>
            <a:chOff x="798780" y="1658448"/>
            <a:chExt cx="3147379" cy="2536513"/>
          </a:xfrm>
        </p:grpSpPr>
        <p:grpSp>
          <p:nvGrpSpPr>
            <p:cNvPr id="144" name="Group 3">
              <a:extLst>
                <a:ext uri="{FF2B5EF4-FFF2-40B4-BE49-F238E27FC236}">
                  <a16:creationId xmlns:a16="http://schemas.microsoft.com/office/drawing/2014/main" id="{15B47A11-8628-F7CA-EF74-A4CD201BE544}"/>
                </a:ext>
              </a:extLst>
            </p:cNvPr>
            <p:cNvGrpSpPr/>
            <p:nvPr/>
          </p:nvGrpSpPr>
          <p:grpSpPr>
            <a:xfrm>
              <a:off x="798780" y="1658448"/>
              <a:ext cx="3147379" cy="2536513"/>
              <a:chOff x="625849" y="377118"/>
              <a:chExt cx="3147563" cy="2536335"/>
            </a:xfrm>
          </p:grpSpPr>
          <p:graphicFrame>
            <p:nvGraphicFramePr>
              <p:cNvPr id="146" name="Grafico 3">
                <a:extLst>
                  <a:ext uri="{FF2B5EF4-FFF2-40B4-BE49-F238E27FC236}">
                    <a16:creationId xmlns:a16="http://schemas.microsoft.com/office/drawing/2014/main" id="{2D491D9F-575F-DDC6-710F-70C111D3A5D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72995647"/>
                  </p:ext>
                </p:extLst>
              </p:nvPr>
            </p:nvGraphicFramePr>
            <p:xfrm>
              <a:off x="625849" y="377118"/>
              <a:ext cx="3147563" cy="253633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8"/>
              </a:graphicData>
            </a:graphic>
          </p:graphicFrame>
          <p:sp>
            <p:nvSpPr>
              <p:cNvPr id="147" name="Ovale 4">
                <a:extLst>
                  <a:ext uri="{FF2B5EF4-FFF2-40B4-BE49-F238E27FC236}">
                    <a16:creationId xmlns:a16="http://schemas.microsoft.com/office/drawing/2014/main" id="{4AA65CA2-0B1B-01C2-6DDA-3AE20CAB31E1}"/>
                  </a:ext>
                </a:extLst>
              </p:cNvPr>
              <p:cNvSpPr/>
              <p:nvPr/>
            </p:nvSpPr>
            <p:spPr>
              <a:xfrm>
                <a:off x="1695438" y="1134361"/>
                <a:ext cx="1010409" cy="100970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4958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t-IT" sz="1400" b="0" i="0" u="sng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63DC27CA-499E-EAE7-0362-4CEB084B4958}"/>
                </a:ext>
              </a:extLst>
            </p:cNvPr>
            <p:cNvSpPr txBox="1"/>
            <p:nvPr/>
          </p:nvSpPr>
          <p:spPr bwMode="auto">
            <a:xfrm>
              <a:off x="1841419" y="2664718"/>
              <a:ext cx="1085266" cy="5100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algn="ctr" defTabSz="449580">
                <a:buClrTx/>
                <a:buSzTx/>
                <a:buFontTx/>
                <a:buNone/>
                <a:defRPr/>
              </a:pPr>
              <a:r>
                <a:rPr lang="it-IT" sz="2000" b="1" dirty="0">
                  <a:solidFill>
                    <a:srgbClr val="000000"/>
                  </a:solidFill>
                  <a:latin typeface="Century Gothic" panose="020B0502020202020204" pitchFamily="34" charset="0"/>
                  <a:ea typeface="Microsoft YaHei" panose="020B0503020204020204" pitchFamily="34" charset="-122"/>
                </a:rPr>
                <a:t>0</a:t>
              </a:r>
              <a:r>
                <a:rPr lang="it-IT" sz="2000" b="1" u="none" dirty="0">
                  <a:solidFill>
                    <a:srgbClr val="000000"/>
                  </a:solidFill>
                  <a:latin typeface="Century Gothic" panose="020B0502020202020204" pitchFamily="34" charset="0"/>
                  <a:ea typeface="Microsoft YaHei" panose="020B0503020204020204" pitchFamily="34" charset="-122"/>
                </a:rPr>
                <a:t>,36</a:t>
              </a:r>
              <a:endParaRPr kumimoji="0" lang="it-IT" sz="2000" b="1" u="none" kern="1200" cap="none" spc="0" normalizeH="0" baseline="0" noProof="0" dirty="0">
                <a:solidFill>
                  <a:srgbClr val="000000"/>
                </a:solidFill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</p:grpSp>
      <p:cxnSp>
        <p:nvCxnSpPr>
          <p:cNvPr id="11" name="Connettore dritto 12">
            <a:extLst>
              <a:ext uri="{FF2B5EF4-FFF2-40B4-BE49-F238E27FC236}">
                <a16:creationId xmlns:a16="http://schemas.microsoft.com/office/drawing/2014/main" id="{DF24AACA-0942-F6D3-E33D-EACF5EDCE453}"/>
              </a:ext>
            </a:extLst>
          </p:cNvPr>
          <p:cNvCxnSpPr>
            <a:cxnSpLocks/>
          </p:cNvCxnSpPr>
          <p:nvPr/>
        </p:nvCxnSpPr>
        <p:spPr bwMode="auto">
          <a:xfrm>
            <a:off x="8580671" y="4104124"/>
            <a:ext cx="3492740" cy="0"/>
          </a:xfrm>
          <a:prstGeom prst="line">
            <a:avLst/>
          </a:prstGeom>
          <a:ln w="28575">
            <a:solidFill>
              <a:srgbClr val="E5EB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844A84B-E1BB-A1A9-D183-B16737E2D8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80671" y="1492665"/>
            <a:ext cx="3728589" cy="2224298"/>
          </a:xfrm>
        </p:spPr>
        <p:txBody>
          <a:bodyPr>
            <a:normAutofit fontScale="25000" lnSpcReduction="20000"/>
          </a:bodyPr>
          <a:lstStyle/>
          <a:p>
            <a:pPr marL="285750" indent="-285750">
              <a:lnSpc>
                <a:spcPct val="120000"/>
              </a:lnSpc>
              <a:buBlip>
                <a:blip r:embed="rId9"/>
              </a:buBlip>
            </a:pPr>
            <a:r>
              <a:rPr lang="it-IT" sz="6800" dirty="0">
                <a:latin typeface="Verdana" panose="020B0604030504040204" pitchFamily="34" charset="0"/>
                <a:ea typeface="Verdana" panose="020B0604030504040204" pitchFamily="34" charset="0"/>
              </a:rPr>
              <a:t>La categoria Snack conta mediamente </a:t>
            </a:r>
            <a:r>
              <a:rPr lang="it-IT" sz="6800" b="1" dirty="0">
                <a:latin typeface="Verdana" panose="020B0604030504040204" pitchFamily="34" charset="0"/>
                <a:ea typeface="Verdana" panose="020B0604030504040204" pitchFamily="34" charset="0"/>
              </a:rPr>
              <a:t>11,7 referenze </a:t>
            </a:r>
            <a:r>
              <a:rPr lang="it-IT" sz="6800" dirty="0">
                <a:latin typeface="Verdana" panose="020B0604030504040204" pitchFamily="34" charset="0"/>
                <a:ea typeface="Verdana" panose="020B0604030504040204" pitchFamily="34" charset="0"/>
              </a:rPr>
              <a:t>totali (</a:t>
            </a:r>
            <a:r>
              <a:rPr lang="it-IT" sz="6800" dirty="0" err="1">
                <a:latin typeface="Verdana" panose="020B0604030504040204" pitchFamily="34" charset="0"/>
                <a:ea typeface="Verdana" panose="020B0604030504040204" pitchFamily="34" charset="0"/>
              </a:rPr>
              <a:t>Iper+Super</a:t>
            </a:r>
            <a:r>
              <a:rPr lang="it-IT" sz="6800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 marL="285750" indent="-285750">
              <a:lnSpc>
                <a:spcPct val="120000"/>
              </a:lnSpc>
              <a:buBlip>
                <a:blip r:embed="rId9"/>
              </a:buBlip>
            </a:pPr>
            <a:r>
              <a:rPr lang="it-IT" sz="6800" dirty="0">
                <a:latin typeface="Verdana" panose="020B0604030504040204" pitchFamily="34" charset="0"/>
                <a:ea typeface="Verdana" panose="020B0604030504040204" pitchFamily="34" charset="0"/>
              </a:rPr>
              <a:t>Gli ipermercati offrono un assortimento più ampio con circa </a:t>
            </a:r>
            <a:r>
              <a:rPr lang="it-IT" sz="6800" b="1" dirty="0">
                <a:latin typeface="Verdana" panose="020B0604030504040204" pitchFamily="34" charset="0"/>
                <a:ea typeface="Verdana" panose="020B0604030504040204" pitchFamily="34" charset="0"/>
              </a:rPr>
              <a:t>16 </a:t>
            </a:r>
            <a:r>
              <a:rPr lang="it-IT" sz="6800" dirty="0">
                <a:latin typeface="Verdana" panose="020B0604030504040204" pitchFamily="34" charset="0"/>
                <a:ea typeface="Verdana" panose="020B0604030504040204" pitchFamily="34" charset="0"/>
              </a:rPr>
              <a:t>referenze, mentre i supermercati si fermano a </a:t>
            </a:r>
            <a:r>
              <a:rPr lang="it-IT" sz="6800" b="1" dirty="0">
                <a:latin typeface="Verdana" panose="020B0604030504040204" pitchFamily="34" charset="0"/>
                <a:ea typeface="Verdana" panose="020B0604030504040204" pitchFamily="34" charset="0"/>
              </a:rPr>
              <a:t>10</a:t>
            </a:r>
            <a:r>
              <a:rPr lang="it-IT" sz="6800" dirty="0">
                <a:latin typeface="Verdana" panose="020B0604030504040204" pitchFamily="34" charset="0"/>
                <a:ea typeface="Verdana" panose="020B0604030504040204" pitchFamily="34" charset="0"/>
              </a:rPr>
              <a:t> referenze.</a:t>
            </a:r>
          </a:p>
          <a:p>
            <a:pPr marL="0" indent="0">
              <a:lnSpc>
                <a:spcPct val="100000"/>
              </a:lnSpc>
            </a:pPr>
            <a:endParaRPr lang="it-IT" sz="5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lnSpc>
                <a:spcPct val="100000"/>
              </a:lnSpc>
              <a:buBlip>
                <a:blip r:embed="rId9"/>
              </a:buBlip>
            </a:pPr>
            <a:endParaRPr lang="it-IT" sz="5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it-IT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3764F-6CF3-3F9A-D1C3-D93F751EC2D5}"/>
              </a:ext>
            </a:extLst>
          </p:cNvPr>
          <p:cNvSpPr txBox="1">
            <a:spLocks/>
          </p:cNvSpPr>
          <p:nvPr/>
        </p:nvSpPr>
        <p:spPr>
          <a:xfrm>
            <a:off x="8580670" y="4180417"/>
            <a:ext cx="3611329" cy="222429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00" b="0" kern="1200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b="0" kern="1200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b="0" kern="1200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b="0" kern="1200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b="0" kern="1200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Blip>
                <a:blip r:embed="rId9"/>
              </a:buBlip>
            </a:pPr>
            <a:r>
              <a:rPr lang="it-IT" sz="6800" dirty="0">
                <a:latin typeface="Verdana" panose="020B0604030504040204" pitchFamily="34" charset="0"/>
                <a:ea typeface="Verdana" panose="020B0604030504040204" pitchFamily="34" charset="0"/>
              </a:rPr>
              <a:t>La categoria presidia mediamente </a:t>
            </a:r>
            <a:r>
              <a:rPr lang="it-IT" sz="6800" b="1" dirty="0">
                <a:latin typeface="Verdana" panose="020B0604030504040204" pitchFamily="34" charset="0"/>
                <a:ea typeface="Verdana" panose="020B0604030504040204" pitchFamily="34" charset="0"/>
              </a:rPr>
              <a:t>0,5 moduli* </a:t>
            </a:r>
            <a:r>
              <a:rPr lang="it-IT" sz="6800" dirty="0">
                <a:latin typeface="Verdana" panose="020B0604030504040204" pitchFamily="34" charset="0"/>
                <a:ea typeface="Verdana" panose="020B0604030504040204" pitchFamily="34" charset="0"/>
              </a:rPr>
              <a:t>a totale panel pdv.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Blip>
                <a:blip r:embed="rId9"/>
              </a:buBlip>
            </a:pPr>
            <a:r>
              <a:rPr lang="it-IT" sz="6800" dirty="0">
                <a:latin typeface="Verdana" panose="020B0604030504040204" pitchFamily="34" charset="0"/>
                <a:ea typeface="Verdana" panose="020B0604030504040204" pitchFamily="34" charset="0"/>
              </a:rPr>
              <a:t>Gli ipermercati dedicano circa </a:t>
            </a:r>
            <a:r>
              <a:rPr lang="it-IT" sz="6800" b="1" dirty="0">
                <a:latin typeface="Verdana" panose="020B0604030504040204" pitchFamily="34" charset="0"/>
                <a:ea typeface="Verdana" panose="020B0604030504040204" pitchFamily="34" charset="0"/>
              </a:rPr>
              <a:t>0,7 moduli</a:t>
            </a:r>
            <a:r>
              <a:rPr lang="it-IT" sz="6800" dirty="0">
                <a:latin typeface="Verdana" panose="020B0604030504040204" pitchFamily="34" charset="0"/>
                <a:ea typeface="Verdana" panose="020B0604030504040204" pitchFamily="34" charset="0"/>
              </a:rPr>
              <a:t>, mentre i supermercati ne dedicano solo </a:t>
            </a:r>
            <a:r>
              <a:rPr lang="it-IT" sz="6800" b="1" dirty="0">
                <a:latin typeface="Verdana" panose="020B0604030504040204" pitchFamily="34" charset="0"/>
                <a:ea typeface="Verdana" panose="020B0604030504040204" pitchFamily="34" charset="0"/>
              </a:rPr>
              <a:t>0,4</a:t>
            </a:r>
            <a:r>
              <a:rPr lang="it-IT" sz="68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</a:pPr>
            <a:endParaRPr lang="it-IT" sz="5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Blip>
                <a:blip r:embed="rId9"/>
              </a:buBlip>
            </a:pPr>
            <a:endParaRPr lang="it-IT" sz="5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it-IT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571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33F609F-DEBE-32E6-C2D1-D651FC3CA3C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748235" y="1032486"/>
            <a:ext cx="3131271" cy="391270"/>
          </a:xfrm>
        </p:spPr>
        <p:txBody>
          <a:bodyPr>
            <a:noAutofit/>
          </a:bodyPr>
          <a:lstStyle/>
          <a:p>
            <a:pPr algn="ctr"/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</a:rPr>
              <a:t>Gli Ipermercati  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0045C1C6-C249-A2D6-4629-DC144E0D69C4}"/>
              </a:ext>
            </a:extLst>
          </p:cNvPr>
          <p:cNvSpPr txBox="1">
            <a:spLocks/>
          </p:cNvSpPr>
          <p:nvPr/>
        </p:nvSpPr>
        <p:spPr>
          <a:xfrm>
            <a:off x="8644275" y="3671960"/>
            <a:ext cx="3131271" cy="4610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</a:rPr>
              <a:t>L’affollamento</a:t>
            </a:r>
            <a:r>
              <a:rPr lang="it-IT"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20" name="Connettore dritto 12">
            <a:extLst>
              <a:ext uri="{FF2B5EF4-FFF2-40B4-BE49-F238E27FC236}">
                <a16:creationId xmlns:a16="http://schemas.microsoft.com/office/drawing/2014/main" id="{01CF0C18-2213-EFBD-90C8-DA594665B339}"/>
              </a:ext>
            </a:extLst>
          </p:cNvPr>
          <p:cNvCxnSpPr>
            <a:cxnSpLocks/>
          </p:cNvCxnSpPr>
          <p:nvPr/>
        </p:nvCxnSpPr>
        <p:spPr bwMode="auto">
          <a:xfrm>
            <a:off x="8580671" y="4104124"/>
            <a:ext cx="3492740" cy="0"/>
          </a:xfrm>
          <a:prstGeom prst="line">
            <a:avLst/>
          </a:prstGeom>
          <a:ln w="28575">
            <a:solidFill>
              <a:srgbClr val="E5EB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tangolo 22">
            <a:extLst>
              <a:ext uri="{FF2B5EF4-FFF2-40B4-BE49-F238E27FC236}">
                <a16:creationId xmlns:a16="http://schemas.microsoft.com/office/drawing/2014/main" id="{43BB9051-FC16-0362-3772-EE271199BB7F}"/>
              </a:ext>
            </a:extLst>
          </p:cNvPr>
          <p:cNvSpPr/>
          <p:nvPr/>
        </p:nvSpPr>
        <p:spPr bwMode="auto">
          <a:xfrm>
            <a:off x="610986" y="186586"/>
            <a:ext cx="6197220" cy="486753"/>
          </a:xfrm>
          <a:prstGeom prst="rect">
            <a:avLst/>
          </a:prstGeom>
          <a:solidFill>
            <a:srgbClr val="B7BF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srgbClr val="B7BFE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3C40FEA-F56B-B26D-2FBD-046B4EEFC0E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49" y="187325"/>
            <a:ext cx="6372956" cy="48577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it-IT" sz="2400" b="1" dirty="0">
                <a:solidFill>
                  <a:srgbClr val="242E5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 Principali Retailer Iper</a:t>
            </a:r>
            <a:endParaRPr lang="en-US" sz="2400" b="1" dirty="0">
              <a:solidFill>
                <a:srgbClr val="242E5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2C1819AC-BEBF-99C6-ADE5-66D8FBEEDA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80671" y="1542659"/>
            <a:ext cx="3492740" cy="2304655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lnSpc>
                <a:spcPct val="110000"/>
              </a:lnSpc>
              <a:buBlip>
                <a:blip r:embed="rId3"/>
              </a:buBlip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</a:rPr>
              <a:t>Bennet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 guida la categoria con il maggior assortimento (circa </a:t>
            </a:r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</a:rPr>
              <a:t>24 </a:t>
            </a:r>
            <a:r>
              <a:rPr lang="it-IT" b="1" dirty="0" err="1">
                <a:latin typeface="Verdana" panose="020B0604030504040204" pitchFamily="34" charset="0"/>
                <a:ea typeface="Verdana" panose="020B0604030504040204" pitchFamily="34" charset="0"/>
              </a:rPr>
              <a:t>ref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) e spazio a scaffale (</a:t>
            </a:r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</a:rPr>
              <a:t>8,4 mt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).</a:t>
            </a:r>
          </a:p>
          <a:p>
            <a:pPr marL="285750" indent="-285750">
              <a:lnSpc>
                <a:spcPct val="110000"/>
              </a:lnSpc>
              <a:buBlip>
                <a:blip r:embed="rId3"/>
              </a:buBlip>
            </a:pPr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</a:rPr>
              <a:t>Finiper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</a:rPr>
              <a:t>Carrefour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 valorizzano la categoria con assortimenti ampi circa </a:t>
            </a:r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</a:rPr>
              <a:t>20 </a:t>
            </a:r>
            <a:r>
              <a:rPr lang="it-IT" b="1" dirty="0" err="1">
                <a:latin typeface="Verdana" panose="020B0604030504040204" pitchFamily="34" charset="0"/>
                <a:ea typeface="Verdana" panose="020B0604030504040204" pitchFamily="34" charset="0"/>
              </a:rPr>
              <a:t>ref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AF6FC12A-E01C-DF4C-2E06-0889F87C9345}"/>
              </a:ext>
            </a:extLst>
          </p:cNvPr>
          <p:cNvSpPr txBox="1">
            <a:spLocks/>
          </p:cNvSpPr>
          <p:nvPr/>
        </p:nvSpPr>
        <p:spPr>
          <a:xfrm>
            <a:off x="8580671" y="4251939"/>
            <a:ext cx="3492740" cy="26060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00" b="0" kern="1200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b="0" kern="1200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b="0" kern="1200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b="0" kern="1200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b="0" kern="1200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10000"/>
              </a:lnSpc>
              <a:buBlip>
                <a:blip r:embed="rId3"/>
              </a:buBlip>
            </a:pPr>
            <a:r>
              <a:rPr lang="it-IT" sz="1600" b="1" dirty="0">
                <a:latin typeface="Verdana" panose="020B0604030504040204" pitchFamily="34" charset="0"/>
                <a:ea typeface="Verdana" panose="020B0604030504040204" pitchFamily="34" charset="0"/>
              </a:rPr>
              <a:t>Finiper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lang="it-IT" sz="1600" b="1" dirty="0">
                <a:latin typeface="Verdana" panose="020B0604030504040204" pitchFamily="34" charset="0"/>
                <a:ea typeface="Verdana" panose="020B0604030504040204" pitchFamily="34" charset="0"/>
              </a:rPr>
              <a:t>Bennet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, registrano livelli in linea con la </a:t>
            </a:r>
            <a:r>
              <a:rPr lang="it-IT" sz="1600" b="1" dirty="0">
                <a:latin typeface="Verdana" panose="020B0604030504040204" pitchFamily="34" charset="0"/>
                <a:ea typeface="Verdana" panose="020B0604030504040204" pitchFamily="34" charset="0"/>
              </a:rPr>
              <a:t>Media IPER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it-IT" sz="1600" b="1" dirty="0">
                <a:latin typeface="Verdana" panose="020B0604030504040204" pitchFamily="34" charset="0"/>
                <a:ea typeface="Verdana" panose="020B0604030504040204" pitchFamily="34" charset="0"/>
              </a:rPr>
              <a:t>2,7 </a:t>
            </a:r>
            <a:r>
              <a:rPr lang="it-IT" sz="1600" b="1" dirty="0" err="1">
                <a:latin typeface="Verdana" panose="020B0604030504040204" pitchFamily="34" charset="0"/>
                <a:ea typeface="Verdana" panose="020B0604030504040204" pitchFamily="34" charset="0"/>
              </a:rPr>
              <a:t>ref</a:t>
            </a:r>
            <a:r>
              <a:rPr lang="it-IT" sz="1600" b="1" dirty="0">
                <a:latin typeface="Verdana" panose="020B0604030504040204" pitchFamily="34" charset="0"/>
                <a:ea typeface="Verdana" panose="020B0604030504040204" pitchFamily="34" charset="0"/>
              </a:rPr>
              <a:t> x mt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), rispetto all’ampiezza assortimentale.</a:t>
            </a:r>
          </a:p>
          <a:p>
            <a:pPr marL="285750" indent="-285750">
              <a:lnSpc>
                <a:spcPct val="110000"/>
              </a:lnSpc>
              <a:buBlip>
                <a:blip r:embed="rId3"/>
              </a:buBlip>
            </a:pPr>
            <a:r>
              <a:rPr lang="it-IT" sz="1600" b="1" dirty="0">
                <a:latin typeface="Verdana" panose="020B0604030504040204" pitchFamily="34" charset="0"/>
                <a:ea typeface="Verdana" panose="020B0604030504040204" pitchFamily="34" charset="0"/>
              </a:rPr>
              <a:t>Carrefour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, con assortimento sopra media iper ma spazio ridotto, fa registrare un elevato affollamento, oltre </a:t>
            </a:r>
            <a:r>
              <a:rPr lang="it-IT" sz="1600" b="1" dirty="0">
                <a:latin typeface="Verdana" panose="020B0604030504040204" pitchFamily="34" charset="0"/>
                <a:ea typeface="Verdana" panose="020B0604030504040204" pitchFamily="34" charset="0"/>
              </a:rPr>
              <a:t>3,5 </a:t>
            </a:r>
            <a:r>
              <a:rPr lang="it-IT" sz="1600" b="1" dirty="0" err="1">
                <a:latin typeface="Verdana" panose="020B0604030504040204" pitchFamily="34" charset="0"/>
                <a:ea typeface="Verdana" panose="020B0604030504040204" pitchFamily="34" charset="0"/>
              </a:rPr>
              <a:t>ref</a:t>
            </a:r>
            <a:r>
              <a:rPr lang="it-IT" sz="1600" b="1" dirty="0">
                <a:latin typeface="Verdana" panose="020B0604030504040204" pitchFamily="34" charset="0"/>
                <a:ea typeface="Verdana" panose="020B0604030504040204" pitchFamily="34" charset="0"/>
              </a:rPr>
              <a:t> x mt.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171B47DC-91AC-9E2C-3F5F-1E4D63A47D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44275" y="268311"/>
            <a:ext cx="3451530" cy="405028"/>
          </a:xfrm>
        </p:spPr>
        <p:txBody>
          <a:bodyPr>
            <a:noAutofit/>
          </a:bodyPr>
          <a:lstStyle/>
          <a:p>
            <a:pPr algn="ctr"/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</a:rPr>
              <a:t> Il mondo Snack Salati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B7A53C3-0C40-439E-AE3D-29BBFB086A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742716"/>
              </p:ext>
            </p:extLst>
          </p:nvPr>
        </p:nvGraphicFramePr>
        <p:xfrm>
          <a:off x="1396050" y="651525"/>
          <a:ext cx="6426890" cy="3173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B511FE-0F62-46DD-865C-60401AA7C6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4285236"/>
              </p:ext>
            </p:extLst>
          </p:nvPr>
        </p:nvGraphicFramePr>
        <p:xfrm>
          <a:off x="1187203" y="3157267"/>
          <a:ext cx="6352301" cy="3513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53777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8F47DE-50FA-52F4-E57B-725E728D4E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22">
            <a:extLst>
              <a:ext uri="{FF2B5EF4-FFF2-40B4-BE49-F238E27FC236}">
                <a16:creationId xmlns:a16="http://schemas.microsoft.com/office/drawing/2014/main" id="{D5D40563-77CF-AE3E-F839-71348E9BA72A}"/>
              </a:ext>
            </a:extLst>
          </p:cNvPr>
          <p:cNvSpPr/>
          <p:nvPr/>
        </p:nvSpPr>
        <p:spPr bwMode="auto">
          <a:xfrm>
            <a:off x="610986" y="186586"/>
            <a:ext cx="6197220" cy="486753"/>
          </a:xfrm>
          <a:prstGeom prst="rect">
            <a:avLst/>
          </a:prstGeom>
          <a:solidFill>
            <a:srgbClr val="B7BF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srgbClr val="B7BFE1"/>
              </a:solidFill>
            </a:endParaRP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C61999DF-8367-C710-609F-F051BF33BB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748235" y="1032486"/>
            <a:ext cx="3131271" cy="391270"/>
          </a:xfrm>
        </p:spPr>
        <p:txBody>
          <a:bodyPr>
            <a:noAutofit/>
          </a:bodyPr>
          <a:lstStyle/>
          <a:p>
            <a:pPr algn="ctr"/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</a:rPr>
              <a:t>I Supermercati 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DE15E8-FF99-A233-FB3B-3EC0B9DCDA6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49" y="187325"/>
            <a:ext cx="6372956" cy="48577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it-IT" sz="2400" b="1" dirty="0">
                <a:solidFill>
                  <a:srgbClr val="242E5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 Principali Retailer Super</a:t>
            </a:r>
            <a:endParaRPr lang="en-US" sz="2400" b="1" dirty="0">
              <a:solidFill>
                <a:srgbClr val="242E5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EFFA773A-B02E-F2B8-B764-CE79557463F0}"/>
              </a:ext>
            </a:extLst>
          </p:cNvPr>
          <p:cNvSpPr txBox="1">
            <a:spLocks/>
          </p:cNvSpPr>
          <p:nvPr/>
        </p:nvSpPr>
        <p:spPr>
          <a:xfrm>
            <a:off x="8748235" y="3998700"/>
            <a:ext cx="3131271" cy="4610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</a:rPr>
              <a:t>L’affollamento</a:t>
            </a:r>
            <a:r>
              <a:rPr lang="it-IT"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21" name="Connettore dritto 12">
            <a:extLst>
              <a:ext uri="{FF2B5EF4-FFF2-40B4-BE49-F238E27FC236}">
                <a16:creationId xmlns:a16="http://schemas.microsoft.com/office/drawing/2014/main" id="{5F101116-AD22-7364-F37F-6E7C608B9967}"/>
              </a:ext>
            </a:extLst>
          </p:cNvPr>
          <p:cNvCxnSpPr>
            <a:cxnSpLocks/>
          </p:cNvCxnSpPr>
          <p:nvPr/>
        </p:nvCxnSpPr>
        <p:spPr bwMode="auto">
          <a:xfrm>
            <a:off x="8580671" y="4393379"/>
            <a:ext cx="3492740" cy="0"/>
          </a:xfrm>
          <a:prstGeom prst="line">
            <a:avLst/>
          </a:prstGeom>
          <a:ln w="28575">
            <a:solidFill>
              <a:srgbClr val="E5EB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2E558B44-1D44-AD07-4984-63A48569D3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91776" y="1479871"/>
            <a:ext cx="3756527" cy="2606936"/>
          </a:xfrm>
        </p:spPr>
        <p:txBody>
          <a:bodyPr>
            <a:noAutofit/>
          </a:bodyPr>
          <a:lstStyle/>
          <a:p>
            <a:pPr marL="285750" indent="-285750">
              <a:lnSpc>
                <a:spcPct val="110000"/>
              </a:lnSpc>
              <a:buBlip>
                <a:blip r:embed="rId3"/>
              </a:buBlip>
            </a:pPr>
            <a:r>
              <a:rPr lang="it-IT" sz="1400" b="1" dirty="0">
                <a:latin typeface="Verdana" panose="020B0604030504040204" pitchFamily="34" charset="0"/>
                <a:ea typeface="Verdana" panose="020B0604030504040204" pitchFamily="34" charset="0"/>
              </a:rPr>
              <a:t>Selex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</a:rPr>
              <a:t> presenta il maggiore assortimento con circa </a:t>
            </a:r>
            <a:r>
              <a:rPr lang="it-IT" sz="1400" b="1" dirty="0">
                <a:latin typeface="Verdana" panose="020B0604030504040204" pitchFamily="34" charset="0"/>
                <a:ea typeface="Verdana" panose="020B0604030504040204" pitchFamily="34" charset="0"/>
              </a:rPr>
              <a:t>12 </a:t>
            </a:r>
            <a:r>
              <a:rPr lang="it-IT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ref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</a:rPr>
              <a:t> e uno spazio dedicato di circa </a:t>
            </a:r>
            <a:r>
              <a:rPr lang="it-IT" sz="1400" b="1" dirty="0">
                <a:latin typeface="Verdana" panose="020B0604030504040204" pitchFamily="34" charset="0"/>
                <a:ea typeface="Verdana" panose="020B0604030504040204" pitchFamily="34" charset="0"/>
              </a:rPr>
              <a:t>3,7 mt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L="285750" indent="-285750">
              <a:lnSpc>
                <a:spcPct val="110000"/>
              </a:lnSpc>
              <a:buBlip>
                <a:blip r:embed="rId3"/>
              </a:buBlip>
            </a:pPr>
            <a:r>
              <a:rPr lang="it-IT" sz="1400" b="1" dirty="0">
                <a:latin typeface="Verdana" panose="020B0604030504040204" pitchFamily="34" charset="0"/>
                <a:ea typeface="Verdana" panose="020B0604030504040204" pitchFamily="34" charset="0"/>
              </a:rPr>
              <a:t>Conad, VéGé 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</a:rPr>
              <a:t>e</a:t>
            </a:r>
            <a:r>
              <a:rPr lang="it-IT" sz="1400" b="1" dirty="0">
                <a:latin typeface="Verdana" panose="020B0604030504040204" pitchFamily="34" charset="0"/>
                <a:ea typeface="Verdana" panose="020B0604030504040204" pitchFamily="34" charset="0"/>
              </a:rPr>
              <a:t> Esselunga 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</a:rPr>
              <a:t>mostrano livelli di affollamento superiore alla Media Super con circa </a:t>
            </a:r>
            <a:r>
              <a:rPr lang="it-IT" sz="1400" b="1" dirty="0">
                <a:latin typeface="Verdana" panose="020B0604030504040204" pitchFamily="34" charset="0"/>
                <a:ea typeface="Verdana" panose="020B0604030504040204" pitchFamily="34" charset="0"/>
              </a:rPr>
              <a:t>10 </a:t>
            </a:r>
            <a:r>
              <a:rPr lang="it-IT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ref</a:t>
            </a:r>
            <a:r>
              <a:rPr lang="it-IT" sz="14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</a:rPr>
              <a:t>e circa </a:t>
            </a:r>
            <a:r>
              <a:rPr lang="it-IT" sz="1400" b="1" dirty="0">
                <a:latin typeface="Verdana" panose="020B0604030504040204" pitchFamily="34" charset="0"/>
                <a:ea typeface="Verdana" panose="020B0604030504040204" pitchFamily="34" charset="0"/>
              </a:rPr>
              <a:t>3 mt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</a:rPr>
              <a:t> di spazio.</a:t>
            </a:r>
          </a:p>
          <a:p>
            <a:pPr marL="285750" indent="-285750">
              <a:lnSpc>
                <a:spcPct val="110000"/>
              </a:lnSpc>
              <a:buBlip>
                <a:blip r:embed="rId3"/>
              </a:buBlip>
            </a:pPr>
            <a:r>
              <a:rPr lang="it-IT" sz="1400" b="1" dirty="0">
                <a:latin typeface="Verdana" panose="020B0604030504040204" pitchFamily="34" charset="0"/>
                <a:ea typeface="Verdana" panose="020B0604030504040204" pitchFamily="34" charset="0"/>
              </a:rPr>
              <a:t>Coop 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</a:rPr>
              <a:t>presenta men prodotti con </a:t>
            </a:r>
            <a:r>
              <a:rPr lang="it-IT" sz="1400" b="1" dirty="0">
                <a:latin typeface="Verdana" panose="020B0604030504040204" pitchFamily="34" charset="0"/>
                <a:ea typeface="Verdana" panose="020B0604030504040204" pitchFamily="34" charset="0"/>
              </a:rPr>
              <a:t>8 referenze.  </a:t>
            </a:r>
          </a:p>
          <a:p>
            <a:pPr marL="0" indent="0">
              <a:lnSpc>
                <a:spcPct val="110000"/>
              </a:lnSpc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FE74CC8D-8157-4B7E-9CFE-72E6023CA1D4}"/>
              </a:ext>
            </a:extLst>
          </p:cNvPr>
          <p:cNvSpPr txBox="1">
            <a:spLocks/>
          </p:cNvSpPr>
          <p:nvPr/>
        </p:nvSpPr>
        <p:spPr>
          <a:xfrm>
            <a:off x="8513228" y="4412039"/>
            <a:ext cx="3756527" cy="24646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00" b="0" kern="1200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b="0" kern="1200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b="0" kern="1200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b="0" kern="1200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b="0" kern="1200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10000"/>
              </a:lnSpc>
              <a:buBlip>
                <a:blip r:embed="rId3"/>
              </a:buBlip>
            </a:pP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La </a:t>
            </a:r>
            <a:r>
              <a:rPr lang="it-IT" sz="1600" b="1" dirty="0">
                <a:latin typeface="Verdana" panose="020B0604030504040204" pitchFamily="34" charset="0"/>
                <a:ea typeface="Verdana" panose="020B0604030504040204" pitchFamily="34" charset="0"/>
              </a:rPr>
              <a:t>Media Super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 si attesta a circa </a:t>
            </a:r>
            <a:r>
              <a:rPr lang="it-IT" sz="1600" b="1" dirty="0">
                <a:latin typeface="Verdana" panose="020B0604030504040204" pitchFamily="34" charset="0"/>
                <a:ea typeface="Verdana" panose="020B0604030504040204" pitchFamily="34" charset="0"/>
              </a:rPr>
              <a:t>3,1 </a:t>
            </a:r>
            <a:r>
              <a:rPr lang="it-IT" sz="1600" b="1" dirty="0" err="1">
                <a:latin typeface="Verdana" panose="020B0604030504040204" pitchFamily="34" charset="0"/>
                <a:ea typeface="Verdana" panose="020B0604030504040204" pitchFamily="34" charset="0"/>
              </a:rPr>
              <a:t>ref</a:t>
            </a:r>
            <a:r>
              <a:rPr lang="it-IT" sz="1600" b="1" dirty="0">
                <a:latin typeface="Verdana" panose="020B0604030504040204" pitchFamily="34" charset="0"/>
                <a:ea typeface="Verdana" panose="020B0604030504040204" pitchFamily="34" charset="0"/>
              </a:rPr>
              <a:t> x mt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 e rappresenta il benchmark del canale.</a:t>
            </a:r>
          </a:p>
          <a:p>
            <a:pPr marL="285750" indent="-285750">
              <a:lnSpc>
                <a:spcPct val="110000"/>
              </a:lnSpc>
              <a:buBlip>
                <a:blip r:embed="rId3"/>
              </a:buBlip>
            </a:pPr>
            <a:r>
              <a:rPr lang="it-IT" sz="1600" b="1" dirty="0">
                <a:latin typeface="Verdana" panose="020B0604030504040204" pitchFamily="34" charset="0"/>
                <a:ea typeface="Verdana" panose="020B0604030504040204" pitchFamily="34" charset="0"/>
              </a:rPr>
              <a:t>Carrefour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it-IT" sz="1600" b="1" dirty="0">
                <a:latin typeface="Verdana" panose="020B0604030504040204" pitchFamily="34" charset="0"/>
                <a:ea typeface="Verdana" panose="020B0604030504040204" pitchFamily="34" charset="0"/>
              </a:rPr>
              <a:t>Conad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it-IT" sz="1600" b="1" dirty="0">
                <a:latin typeface="Verdana" panose="020B0604030504040204" pitchFamily="34" charset="0"/>
                <a:ea typeface="Verdana" panose="020B0604030504040204" pitchFamily="34" charset="0"/>
              </a:rPr>
              <a:t>VEGE’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lang="it-IT" sz="1600" b="1" dirty="0">
                <a:latin typeface="Verdana" panose="020B0604030504040204" pitchFamily="34" charset="0"/>
                <a:ea typeface="Verdana" panose="020B0604030504040204" pitchFamily="34" charset="0"/>
              </a:rPr>
              <a:t>Selex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 si posizionano sopra la media per livelli di affollamento (</a:t>
            </a:r>
            <a:r>
              <a:rPr lang="it-IT" sz="1600" b="1" dirty="0">
                <a:latin typeface="Verdana" panose="020B0604030504040204" pitchFamily="34" charset="0"/>
                <a:ea typeface="Verdana" panose="020B0604030504040204" pitchFamily="34" charset="0"/>
              </a:rPr>
              <a:t>oltre 3,5 </a:t>
            </a:r>
            <a:r>
              <a:rPr lang="it-IT" sz="1600" b="1" dirty="0" err="1">
                <a:latin typeface="Verdana" panose="020B0604030504040204" pitchFamily="34" charset="0"/>
                <a:ea typeface="Verdana" panose="020B0604030504040204" pitchFamily="34" charset="0"/>
              </a:rPr>
              <a:t>ref</a:t>
            </a:r>
            <a:r>
              <a:rPr lang="it-IT" sz="1600" b="1" dirty="0">
                <a:latin typeface="Verdana" panose="020B0604030504040204" pitchFamily="34" charset="0"/>
                <a:ea typeface="Verdana" panose="020B0604030504040204" pitchFamily="34" charset="0"/>
              </a:rPr>
              <a:t> x mt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). 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8B8D7769-AE2A-4B9E-4022-2F87F1287493}"/>
              </a:ext>
            </a:extLst>
          </p:cNvPr>
          <p:cNvSpPr txBox="1">
            <a:spLocks/>
          </p:cNvSpPr>
          <p:nvPr/>
        </p:nvSpPr>
        <p:spPr>
          <a:xfrm>
            <a:off x="8644275" y="268311"/>
            <a:ext cx="3451530" cy="4050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B7BFE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>
                <a:latin typeface="Verdana" panose="020B0604030504040204" pitchFamily="34" charset="0"/>
                <a:ea typeface="Verdana" panose="020B0604030504040204" pitchFamily="34" charset="0"/>
              </a:rPr>
              <a:t> Il mondo Snack Salati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5281F12-37A9-4718-BCD8-96A591E2CB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4977142"/>
              </p:ext>
            </p:extLst>
          </p:nvPr>
        </p:nvGraphicFramePr>
        <p:xfrm>
          <a:off x="1929761" y="602587"/>
          <a:ext cx="5765094" cy="332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EC61120-DDFC-4B80-9966-0D9A640920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826380"/>
              </p:ext>
            </p:extLst>
          </p:nvPr>
        </p:nvGraphicFramePr>
        <p:xfrm>
          <a:off x="1394999" y="3663700"/>
          <a:ext cx="6197219" cy="3326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12876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0667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402</Words>
  <Application>Microsoft Office PowerPoint</Application>
  <PresentationFormat>Widescreen</PresentationFormat>
  <Paragraphs>67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Aptos</vt:lpstr>
      <vt:lpstr>Aptos Display</vt:lpstr>
      <vt:lpstr>Arial</vt:lpstr>
      <vt:lpstr>Century Gothic</vt:lpstr>
      <vt:lpstr>Roboto</vt:lpstr>
      <vt:lpstr>Roboto Light</vt:lpstr>
      <vt:lpstr>Roboto Medium</vt:lpstr>
      <vt:lpstr>Verdana</vt:lpstr>
      <vt:lpstr>Office Theme</vt:lpstr>
      <vt:lpstr>PowerPoint Presentation</vt:lpstr>
      <vt:lpstr>La categoria Snack Salati</vt:lpstr>
      <vt:lpstr>Le dimensioni del reparto</vt:lpstr>
      <vt:lpstr>I Principali Retailer Iper</vt:lpstr>
      <vt:lpstr>I Principali Retailer Super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Amel Khaldi</dc:creator>
  <cp:lastModifiedBy>Amel Khaldi</cp:lastModifiedBy>
  <cp:revision>316</cp:revision>
  <dcterms:created xsi:type="dcterms:W3CDTF">2026-02-25T09:17:59Z</dcterms:created>
  <dcterms:modified xsi:type="dcterms:W3CDTF">2026-05-18T13:40:58Z</dcterms:modified>
</cp:coreProperties>
</file>